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Roboto"/>
      <p:regular r:id="rId102"/>
      <p:bold r:id="rId103"/>
      <p:italic r:id="rId104"/>
      <p:boldItalic r:id="rId105"/>
    </p:embeddedFont>
    <p:embeddedFont>
      <p:font typeface="Montserrat"/>
      <p:regular r:id="rId106"/>
      <p:bold r:id="rId107"/>
      <p:italic r:id="rId108"/>
      <p:boldItalic r:id="rId109"/>
    </p:embeddedFont>
    <p:embeddedFont>
      <p:font typeface="Montserrat Medium"/>
      <p:regular r:id="rId110"/>
      <p:bold r:id="rId111"/>
      <p:italic r:id="rId112"/>
      <p:boldItalic r:id="rId113"/>
    </p:embeddedFont>
    <p:embeddedFont>
      <p:font typeface="Century Gothic"/>
      <p:regular r:id="rId114"/>
      <p:bold r:id="rId115"/>
      <p:italic r:id="rId116"/>
      <p:boldItalic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bold.fntdata"/><Relationship Id="rId106" Type="http://schemas.openxmlformats.org/officeDocument/2006/relationships/font" Target="fonts/Montserrat-regular.fntdata"/><Relationship Id="rId105" Type="http://schemas.openxmlformats.org/officeDocument/2006/relationships/font" Target="fonts/Roboto-boldItalic.fntdata"/><Relationship Id="rId104" Type="http://schemas.openxmlformats.org/officeDocument/2006/relationships/font" Target="fonts/Roboto-italic.fntdata"/><Relationship Id="rId109" Type="http://schemas.openxmlformats.org/officeDocument/2006/relationships/font" Target="fonts/Montserrat-boldItalic.fntdata"/><Relationship Id="rId108" Type="http://schemas.openxmlformats.org/officeDocument/2006/relationships/font" Target="fonts/Montserrat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.fntdata"/><Relationship Id="rId102" Type="http://schemas.openxmlformats.org/officeDocument/2006/relationships/font" Target="fonts/Roboto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7" Type="http://schemas.openxmlformats.org/officeDocument/2006/relationships/font" Target="fonts/CenturyGothic-boldItalic.fntdata"/><Relationship Id="rId116" Type="http://schemas.openxmlformats.org/officeDocument/2006/relationships/font" Target="fonts/CenturyGothic-italic.fntdata"/><Relationship Id="rId115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110" Type="http://schemas.openxmlformats.org/officeDocument/2006/relationships/font" Target="fonts/MontserratMedium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CenturyGothic-regular.fntdata"/><Relationship Id="rId18" Type="http://schemas.openxmlformats.org/officeDocument/2006/relationships/slide" Target="slides/slide13.xml"/><Relationship Id="rId113" Type="http://schemas.openxmlformats.org/officeDocument/2006/relationships/font" Target="fonts/MontserratMedium-boldItalic.fntdata"/><Relationship Id="rId112" Type="http://schemas.openxmlformats.org/officeDocument/2006/relationships/font" Target="fonts/MontserratMedium-italic.fntdata"/><Relationship Id="rId111" Type="http://schemas.openxmlformats.org/officeDocument/2006/relationships/font" Target="fonts/MontserratMedium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b6f3b1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f1b6f3b1b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1b6f3b1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1b6f3b1b4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1b6f3b1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f1b6f3b1b4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1b6f3b1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f1b6f3b1b4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98188e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b98188e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1b6f3b1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f1b6f3b1b4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1b6f3b1b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1b6f3b1b4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b6f3b1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f1b6f3b1b4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b6f3b1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f1b6f3b1b4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b6f3b1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f1b6f3b1b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1b6f3b1b4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f1b6f3b1b4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b98188e6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b98188e6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1b6f3b1b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1b6f3b1b4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1b6f3b1b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1b6f3b1b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1b6f3b1b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1b6f3b1b4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b6f3b1b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f1b6f3b1b4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1b6f3b1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f1b6f3b1b4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a90585a7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4a90585a7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b6f3b1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f1b6f3b1b4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1b6f3b1b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1b6f3b1b4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1b6f3b1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f1b6f3b1b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16a3c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16a3c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b6f3b1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f1b6f3b1b4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1b6f3b1b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f1b6f3b1b4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1b6f3b1b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f1b6f3b1b4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1b6f3b1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f1b6f3b1b4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1b6f3b1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1b6f3b1b4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1b6f3b1b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f1b6f3b1b4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1b6f3b1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f1b6f3b1b4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1b6f3b1b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f1b6f3b1b4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a95aacb2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4a95aacb20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1b6f3b1b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f1b6f3b1b4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1b6f3b1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f1b6f3b1b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1b6f3b1b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1b6f3b1b4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1b6f3b1b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1b6f3b1b4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1b6f3b1b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1b6f3b1b4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1b6f3b1b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1b6f3b1b4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1b6f3b1b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f1b6f3b1b4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1b6f3b1b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1b6f3b1b4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1b6f3b1b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1b6f3b1b4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a95aacb20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a95aacb20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a95aacb20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4a95aacb20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1b6f3b1b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1b6f3b1b4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1b6f3b1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f1b6f3b1b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1b6f3b1b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1b6f3b1b4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1b6f3b1b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f1b6f3b1b4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1b6f3b1b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f1b6f3b1b4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1b6f3b1b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1b6f3b1b4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1b6f3b1b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f1b6f3b1b4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a95aacb2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a95aacb2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1b6f3b1b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f1b6f3b1b4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1b6f3b1b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f1b6f3b1b4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1b6f3b1b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f1b6f3b1b4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1b6f3b1b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f1b6f3b1b4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1b6f3b1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f1b6f3b1b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1b6f3b1b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f1b6f3b1b4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1b6f3b1b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f1b6f3b1b4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b6f3b1b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f1b6f3b1b4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1b6f3b1b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f1b6f3b1b4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1b6f3b1b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f1b6f3b1b4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1b6f3b1b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f1b6f3b1b4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1b6f3b1b4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f1b6f3b1b4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1b6f3b1b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f1b6f3b1b4_0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1b6f3b1b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f1b6f3b1b4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1b6f3b1b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f1b6f3b1b4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b6f3b1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1b6f3b1b4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1b6f3b1b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f1b6f3b1b4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1b6f3b1b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f1b6f3b1b4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1b6f3b1b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f1b6f3b1b4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1b6f3b1b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f1b6f3b1b4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1b6f3b1b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f1b6f3b1b4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1b6f3b1b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f1b6f3b1b4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1b6f3b1b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f1b6f3b1b4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1b6f3b1b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f1b6f3b1b4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1b6f3b1b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f1b6f3b1b4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1b6f3b1b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f1b6f3b1b4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b6f3b1b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f1b6f3b1b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1b6f3b1b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f1b6f3b1b4_0_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1b6f3b1b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f1b6f3b1b4_0_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1b6f3b1b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f1b6f3b1b4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1b6f3b1b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f1b6f3b1b4_0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1b6f3b1b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f1b6f3b1b4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1b6f3b1b4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f1b6f3b1b4_0_5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1b6f3b1b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f1b6f3b1b4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1b6f3b1b4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f1b6f3b1b4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1b6f3b1b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f1b6f3b1b4_0_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1b6f3b1b4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f1b6f3b1b4_0_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b6f3b1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f1b6f3b1b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1b6f3b1b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f1b6f3b1b4_0_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1b6f3b1b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f1b6f3b1b4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1b6f3b1b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f1b6f3b1b4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1b6f3b1b4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f1b6f3b1b4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f1b6f3b1b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f1b6f3b1b4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1b6f3b1b4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f1b6f3b1b4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1b6f3b1b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f1b6f3b1b4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mlr.org/papers/volume3/guyon03a/guyon03a.pdf" TargetMode="External"/><Relationship Id="rId4" Type="http://schemas.openxmlformats.org/officeDocument/2006/relationships/hyperlink" Target="https://www.jmlr.org/papers/volume3/guyon03a/guyon03a.pdf" TargetMode="External"/><Relationship Id="rId9" Type="http://schemas.openxmlformats.org/officeDocument/2006/relationships/hyperlink" Target="https://www.igi-global.com/chapter/survey-feature-selection-techniques/11077" TargetMode="External"/><Relationship Id="rId5" Type="http://schemas.openxmlformats.org/officeDocument/2006/relationships/hyperlink" Target="https://medium.com/@cxu24/common-methods-for-feature-selection-you-should-know-2346847fdf31" TargetMode="External"/><Relationship Id="rId6" Type="http://schemas.openxmlformats.org/officeDocument/2006/relationships/hyperlink" Target="https://myweb.uiowa.edu/pbreheny/7600/s16/notes/4-27.pdf" TargetMode="External"/><Relationship Id="rId7" Type="http://schemas.openxmlformats.org/officeDocument/2006/relationships/hyperlink" Target="https://www.amazon.com/Feature-Selection-Recognition-Computational-Intelligence/dp/3662456192" TargetMode="External"/><Relationship Id="rId8" Type="http://schemas.openxmlformats.org/officeDocument/2006/relationships/hyperlink" Target="https://www.amazon.com/Computational-Methods-Selection-Knowledge-Discovery/dp/158488878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Relationship Id="rId4" Type="http://schemas.openxmlformats.org/officeDocument/2006/relationships/image" Target="../media/image52.png"/><Relationship Id="rId5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Relationship Id="rId4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9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 12 : Sélection des caractéristques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IFT 6758</a:t>
            </a:r>
            <a:br>
              <a:rPr lang="en"/>
            </a:br>
            <a:r>
              <a:rPr lang="en"/>
              <a:t>automne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Sélection de caractéristiques supervisée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59175" y="1295400"/>
            <a:ext cx="8269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La sélection supervisée de caractéristiques est souvent destinée à des problèmes de </a:t>
            </a:r>
            <a:r>
              <a:rPr lang="en" sz="1600">
                <a:solidFill>
                  <a:schemeClr val="accent1"/>
                </a:solidFill>
              </a:rPr>
              <a:t>classification ou de régression</a:t>
            </a:r>
            <a:endParaRPr sz="1600">
              <a:solidFill>
                <a:schemeClr val="accent1"/>
              </a:solidFill>
            </a:endParaRPr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Trouver des </a:t>
            </a:r>
            <a:r>
              <a:rPr lang="en" sz="1600">
                <a:solidFill>
                  <a:schemeClr val="accent1"/>
                </a:solidFill>
              </a:rPr>
              <a:t>caractéristiques discriminantes</a:t>
            </a:r>
            <a:r>
              <a:rPr lang="en" sz="1600"/>
              <a:t> qui séparent des échantillons des différentes classes (classification) ou approxime les variables cibles (régression)</a:t>
            </a:r>
            <a:endParaRPr sz="16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pic>
        <p:nvPicPr>
          <p:cNvPr descr="Diagram&#10;&#10;Description automatically generated"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517" y="2584450"/>
            <a:ext cx="7219336" cy="2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Sélection de caractéristiques non supervisée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59175" y="1428975"/>
            <a:ext cx="82695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C'est souvent pour des problèmes de </a:t>
            </a:r>
            <a:r>
              <a:rPr b="1" lang="en" sz="1600"/>
              <a:t>clustering </a:t>
            </a:r>
            <a:r>
              <a:rPr lang="en" sz="1600"/>
              <a:t>(groupement)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Les informations sur les étiquettes sont coûteuses à obtenir, ce qui nécessite à la fois du temps et des efforts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Les méthodes non supervisées </a:t>
            </a:r>
            <a:r>
              <a:rPr b="1" lang="en" sz="1600"/>
              <a:t>recherchent des critères alternatifs</a:t>
            </a:r>
            <a:r>
              <a:rPr lang="en" sz="1600"/>
              <a:t> pour définir la pertinence des caractéristiques</a:t>
            </a:r>
            <a:endParaRPr sz="1600"/>
          </a:p>
        </p:txBody>
      </p:sp>
      <p:pic>
        <p:nvPicPr>
          <p:cNvPr descr="Diagram&#10;&#10;Description automatically generated"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3016808"/>
            <a:ext cx="6939344" cy="204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Sélection de fonctionnalités semi-supervisée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33700" y="1600200"/>
            <a:ext cx="81948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Nous avons souvent une petite quantité de données étiquetées et une grande quantité de données non étiquetées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Les méthodes semi-supervisées exploitent à la fois les données étiquetées et non étiquetées pour trouver des caractéristiques pertinentes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Diagram&#10;&#10;Description automatically generated"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821" y="2784096"/>
            <a:ext cx="6683763" cy="235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</a:t>
            </a:r>
            <a:r>
              <a:rPr lang="en"/>
              <a:t>d'encapsulage</a:t>
            </a:r>
            <a:r>
              <a:rPr lang="en"/>
              <a:t> : </a:t>
            </a:r>
            <a:r>
              <a:rPr lang="en"/>
              <a:t>schéma</a:t>
            </a:r>
            <a:r>
              <a:rPr lang="en"/>
              <a:t> 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1156606" y="3746465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700" u="sng"/>
              <a:t>Éta</a:t>
            </a:r>
            <a:r>
              <a:rPr lang="en" sz="1700" u="sng"/>
              <a:t>p</a:t>
            </a:r>
            <a:r>
              <a:rPr lang="en" sz="1700" u="sng"/>
              <a:t>e 1 :</a:t>
            </a:r>
            <a:r>
              <a:rPr lang="en" sz="1700"/>
              <a:t> rechercher un sous-ensemble de caractéristiques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u="sng"/>
              <a:t>Étape 2 :</a:t>
            </a:r>
            <a:r>
              <a:rPr lang="en" sz="1700"/>
              <a:t> évaluer les </a:t>
            </a:r>
            <a:r>
              <a:rPr lang="en" sz="1700"/>
              <a:t>caractéristiques</a:t>
            </a:r>
            <a:r>
              <a:rPr lang="en" sz="1700"/>
              <a:t> sélectionnées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/>
              <a:t>Répétez l'étape 1 et l'étape 2 jusqu'à l'arrêt</a:t>
            </a:r>
            <a:endParaRPr sz="1700"/>
          </a:p>
        </p:txBody>
      </p:sp>
      <p:pic>
        <p:nvPicPr>
          <p:cNvPr descr="Diagram&#10;&#10;Description automatically generated"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615" y="1060087"/>
            <a:ext cx="5398690" cy="262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1835444" y="77983"/>
            <a:ext cx="6684000" cy="96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 d'encapsulage</a:t>
            </a:r>
            <a:endParaRPr/>
          </a:p>
        </p:txBody>
      </p:sp>
      <p:pic>
        <p:nvPicPr>
          <p:cNvPr descr="A screen shot of a social media post&#10;&#10;Description automatically generated"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50" y="681037"/>
            <a:ext cx="4636690" cy="1801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47" name="Google Shape;147;p27"/>
          <p:cNvPicPr preferRelativeResize="0"/>
          <p:nvPr/>
        </p:nvPicPr>
        <p:blipFill rotWithShape="1">
          <a:blip r:embed="rId3">
            <a:alphaModFix/>
          </a:blip>
          <a:srcRect b="45894" l="55568" r="24602" t="42479"/>
          <a:stretch/>
        </p:blipFill>
        <p:spPr>
          <a:xfrm>
            <a:off x="5078324" y="1476923"/>
            <a:ext cx="919450" cy="2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6198050" y="1366075"/>
            <a:ext cx="227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Score pour ce sous ensemble</a:t>
            </a:r>
            <a:endParaRPr b="1" sz="1600"/>
          </a:p>
        </p:txBody>
      </p:sp>
      <p:sp>
        <p:nvSpPr>
          <p:cNvPr id="149" name="Google Shape;149;p27"/>
          <p:cNvSpPr txBox="1"/>
          <p:nvPr/>
        </p:nvSpPr>
        <p:spPr>
          <a:xfrm>
            <a:off x="5078325" y="1178875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pic>
        <p:nvPicPr>
          <p:cNvPr descr="A screen shot of a social media post&#10;&#10;Description automatically generated"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50" y="2558987"/>
            <a:ext cx="4636690" cy="1801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45894" l="55568" r="24602" t="42479"/>
          <a:stretch/>
        </p:blipFill>
        <p:spPr>
          <a:xfrm>
            <a:off x="5078324" y="3354873"/>
            <a:ext cx="919450" cy="2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6198050" y="3244025"/>
            <a:ext cx="227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Score pour cet autre sous ensemble</a:t>
            </a:r>
            <a:endParaRPr b="1" sz="1600"/>
          </a:p>
        </p:txBody>
      </p:sp>
      <p:sp>
        <p:nvSpPr>
          <p:cNvPr id="153" name="Google Shape;153;p27"/>
          <p:cNvSpPr txBox="1"/>
          <p:nvPr/>
        </p:nvSpPr>
        <p:spPr>
          <a:xfrm>
            <a:off x="5078325" y="3056825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pic>
        <p:nvPicPr>
          <p:cNvPr descr="A screen shot of a social media post&#10;&#10;Description automatically generated" id="154" name="Google Shape;154;p27"/>
          <p:cNvPicPr preferRelativeResize="0"/>
          <p:nvPr/>
        </p:nvPicPr>
        <p:blipFill rotWithShape="1">
          <a:blip r:embed="rId3">
            <a:alphaModFix/>
          </a:blip>
          <a:srcRect b="25735" l="40159" r="55128" t="18669"/>
          <a:stretch/>
        </p:blipFill>
        <p:spPr>
          <a:xfrm>
            <a:off x="1791877" y="2882126"/>
            <a:ext cx="218474" cy="100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5" name="Google Shape;155;p27"/>
          <p:cNvPicPr preferRelativeResize="0"/>
          <p:nvPr/>
        </p:nvPicPr>
        <p:blipFill rotWithShape="1">
          <a:blip r:embed="rId3">
            <a:alphaModFix/>
          </a:blip>
          <a:srcRect b="25735" l="40159" r="55128" t="18669"/>
          <a:stretch/>
        </p:blipFill>
        <p:spPr>
          <a:xfrm>
            <a:off x="1143177" y="2882126"/>
            <a:ext cx="218474" cy="100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6" name="Google Shape;156;p27"/>
          <p:cNvPicPr preferRelativeResize="0"/>
          <p:nvPr/>
        </p:nvPicPr>
        <p:blipFill rotWithShape="1">
          <a:blip r:embed="rId3">
            <a:alphaModFix/>
          </a:blip>
          <a:srcRect b="26241" l="44674" r="50613" t="18163"/>
          <a:stretch/>
        </p:blipFill>
        <p:spPr>
          <a:xfrm>
            <a:off x="1361652" y="2882126"/>
            <a:ext cx="218474" cy="100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7" name="Google Shape;157;p27"/>
          <p:cNvPicPr preferRelativeResize="0"/>
          <p:nvPr/>
        </p:nvPicPr>
        <p:blipFill rotWithShape="1">
          <a:blip r:embed="rId3">
            <a:alphaModFix/>
          </a:blip>
          <a:srcRect b="26241" l="44674" r="50613" t="18163"/>
          <a:stretch/>
        </p:blipFill>
        <p:spPr>
          <a:xfrm>
            <a:off x="2225477" y="2882126"/>
            <a:ext cx="218474" cy="100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8" name="Google Shape;158;p27"/>
          <p:cNvPicPr preferRelativeResize="0"/>
          <p:nvPr/>
        </p:nvPicPr>
        <p:blipFill rotWithShape="1">
          <a:blip r:embed="rId3">
            <a:alphaModFix/>
          </a:blip>
          <a:srcRect b="81312" l="16628" r="78659" t="7062"/>
          <a:stretch/>
        </p:blipFill>
        <p:spPr>
          <a:xfrm>
            <a:off x="4315921" y="2672725"/>
            <a:ext cx="218474" cy="20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159" name="Google Shape;159;p27"/>
          <p:cNvPicPr preferRelativeResize="0"/>
          <p:nvPr/>
        </p:nvPicPr>
        <p:blipFill rotWithShape="1">
          <a:blip r:embed="rId3">
            <a:alphaModFix/>
          </a:blip>
          <a:srcRect b="80648" l="35672" r="59615" t="7725"/>
          <a:stretch/>
        </p:blipFill>
        <p:spPr>
          <a:xfrm>
            <a:off x="4534398" y="2672725"/>
            <a:ext cx="218474" cy="2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3287287" y="4360175"/>
            <a:ext cx="45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… On répète… quel est le problème?</a:t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660275" y="468075"/>
            <a:ext cx="69684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d'encapsulage : </a:t>
            </a:r>
            <a:r>
              <a:rPr lang="en"/>
              <a:t>Techniques de sélection des caractéristiques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540450" y="1428975"/>
            <a:ext cx="80631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95">
                <a:solidFill>
                  <a:schemeClr val="accent1"/>
                </a:solidFill>
              </a:rPr>
              <a:t>Méthode de sélection de sous-ensemble : recherche avant et recherche arrière</a:t>
            </a:r>
            <a:endParaRPr b="1" sz="1495">
              <a:solidFill>
                <a:schemeClr val="accent1"/>
              </a:solidFill>
            </a:endParaRPr>
          </a:p>
          <a:p>
            <a:pPr indent="-246697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5"/>
              <a:buChar char="●"/>
            </a:pPr>
            <a:r>
              <a:rPr b="1" lang="en" sz="1595">
                <a:solidFill>
                  <a:schemeClr val="dk1"/>
                </a:solidFill>
              </a:rPr>
              <a:t>Recherche vers l'avant:</a:t>
            </a:r>
            <a:endParaRPr b="1" sz="15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Commencez sans caractéristiques</a:t>
            </a:r>
            <a:endParaRPr sz="13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Incluez de manière gloutonne (greedy) la caractéristiques la plus pertinente</a:t>
            </a:r>
            <a:endParaRPr sz="13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Arrêtez lorsque vous sélectionnez le nombre de caractéristiques souhaité</a:t>
            </a:r>
            <a:endParaRPr b="1" sz="1395">
              <a:solidFill>
                <a:schemeClr val="dk1"/>
              </a:solidFill>
            </a:endParaRPr>
          </a:p>
          <a:p>
            <a:pPr indent="-246697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5"/>
              <a:buChar char="●"/>
            </a:pPr>
            <a:r>
              <a:rPr b="1" lang="en" sz="1595">
                <a:solidFill>
                  <a:schemeClr val="dk1"/>
                </a:solidFill>
              </a:rPr>
              <a:t>Recherche en arrière:</a:t>
            </a:r>
            <a:endParaRPr b="1" sz="15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Commencez avec toutes les caractéristiques</a:t>
            </a:r>
            <a:endParaRPr sz="13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Supprimez </a:t>
            </a:r>
            <a:r>
              <a:rPr lang="en" sz="1395">
                <a:solidFill>
                  <a:schemeClr val="dk1"/>
                </a:solidFill>
              </a:rPr>
              <a:t>de manière gloutonne (greedy)</a:t>
            </a:r>
            <a:r>
              <a:rPr lang="en" sz="1395">
                <a:solidFill>
                  <a:schemeClr val="dk1"/>
                </a:solidFill>
              </a:rPr>
              <a:t> la caractéristiques la moins pertinente</a:t>
            </a:r>
            <a:endParaRPr sz="1395">
              <a:solidFill>
                <a:schemeClr val="dk1"/>
              </a:solidFill>
            </a:endParaRPr>
          </a:p>
          <a:p>
            <a:pPr indent="-195897" lvl="1" marL="558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5"/>
              <a:buChar char="○"/>
            </a:pPr>
            <a:r>
              <a:rPr lang="en" sz="1395">
                <a:solidFill>
                  <a:schemeClr val="dk1"/>
                </a:solidFill>
              </a:rPr>
              <a:t>Arrêtez lorsque vous sélectionnez le nombre de caractéristiques souhaité</a:t>
            </a:r>
            <a:endParaRPr sz="1395">
              <a:solidFill>
                <a:schemeClr val="dk1"/>
              </a:solidFill>
            </a:endParaRPr>
          </a:p>
          <a:p>
            <a:pPr indent="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595">
              <a:solidFill>
                <a:schemeClr val="dk1"/>
              </a:solidFill>
            </a:endParaRPr>
          </a:p>
          <a:p>
            <a:pPr indent="-246697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5"/>
              <a:buChar char="●"/>
            </a:pPr>
            <a:r>
              <a:rPr lang="en" sz="1595">
                <a:solidFill>
                  <a:schemeClr val="dk1"/>
                </a:solidFill>
              </a:rPr>
              <a:t>Les critères d'inclusion/suppression utilisent la</a:t>
            </a:r>
            <a:r>
              <a:rPr b="1" lang="en" sz="1595">
                <a:solidFill>
                  <a:schemeClr val="dk1"/>
                </a:solidFill>
              </a:rPr>
              <a:t> validation croisée</a:t>
            </a:r>
            <a:endParaRPr b="1" sz="159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</a:t>
            </a:r>
            <a:r>
              <a:rPr lang="en"/>
              <a:t>d'encapsulage </a:t>
            </a:r>
            <a:r>
              <a:rPr lang="en"/>
              <a:t>: Conclusion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364225" y="1162000"/>
            <a:ext cx="80130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Peut être appliqué pour </a:t>
            </a:r>
            <a:r>
              <a:rPr b="1" lang="en">
                <a:solidFill>
                  <a:srgbClr val="666666"/>
                </a:solidFill>
              </a:rPr>
              <a:t>N'IMPORTE QUEL modèle</a:t>
            </a:r>
            <a:r>
              <a:rPr lang="en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S'appuie sur les </a:t>
            </a:r>
            <a:r>
              <a:rPr b="1" lang="en">
                <a:solidFill>
                  <a:srgbClr val="666666"/>
                </a:solidFill>
              </a:rPr>
              <a:t>performances prédictives d'un algorithme d'apprentissage prédéfini</a:t>
            </a: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Réduit/augmenter l'ensemble des caractéristiques par recherche gloutonne 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Répète</a:t>
            </a:r>
            <a:r>
              <a:rPr lang="en">
                <a:solidFill>
                  <a:srgbClr val="666666"/>
                </a:solidFill>
              </a:rPr>
              <a:t> la procédure jusqu'à ce que certains </a:t>
            </a:r>
            <a:r>
              <a:rPr b="1" lang="en">
                <a:solidFill>
                  <a:srgbClr val="666666"/>
                </a:solidFill>
              </a:rPr>
              <a:t>critères d'arrêt</a:t>
            </a:r>
            <a:r>
              <a:rPr lang="en">
                <a:solidFill>
                  <a:srgbClr val="666666"/>
                </a:solidFill>
              </a:rPr>
              <a:t> soient satisfaits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Atteint une </a:t>
            </a:r>
            <a:r>
              <a:rPr b="1" lang="en">
                <a:solidFill>
                  <a:srgbClr val="666666"/>
                </a:solidFill>
              </a:rPr>
              <a:t>grande précision</a:t>
            </a:r>
            <a:r>
              <a:rPr lang="en">
                <a:solidFill>
                  <a:srgbClr val="666666"/>
                </a:solidFill>
              </a:rPr>
              <a:t> pour une méthode d'apprentissage particulière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Exécuter CV / train-val par </a:t>
            </a:r>
            <a:r>
              <a:rPr b="1" lang="en">
                <a:solidFill>
                  <a:srgbClr val="666666"/>
                </a:solidFill>
              </a:rPr>
              <a:t>fonctionnalité.</a:t>
            </a:r>
            <a:endParaRPr b="1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b="1" lang="en">
                <a:solidFill>
                  <a:srgbClr val="666666"/>
                </a:solidFill>
              </a:rPr>
              <a:t>Coûteux en calcul </a:t>
            </a:r>
            <a:r>
              <a:rPr lang="en">
                <a:solidFill>
                  <a:srgbClr val="666666"/>
                </a:solidFill>
              </a:rPr>
              <a:t>(le pire espace de recherche est 2</a:t>
            </a:r>
            <a:r>
              <a:rPr baseline="30000" lang="en">
                <a:solidFill>
                  <a:srgbClr val="666666"/>
                </a:solidFill>
              </a:rPr>
              <a:t>𝑑</a:t>
            </a:r>
            <a:r>
              <a:rPr lang="en">
                <a:solidFill>
                  <a:srgbClr val="666666"/>
                </a:solidFill>
              </a:rPr>
              <a:t> )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Certaines stratégies de recherche typiques sont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Recherche séquentielle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Meilleure première recherche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Recherche par séparation et évaluation (branch and bound)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de filtrage : schéma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1332309" y="14478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Indépendant </a:t>
            </a:r>
            <a:r>
              <a:rPr lang="en" sz="1500"/>
              <a:t>de tout algorithme d'apprentissage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S'appuie sur certaines caractéristiques d</a:t>
            </a:r>
            <a:r>
              <a:rPr lang="en" sz="1500"/>
              <a:t>es données pour évaluer l'importance des caractéristiques (par exemple, corrélation des caractéristiques, informations mutuelles…)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Plus</a:t>
            </a:r>
            <a:r>
              <a:rPr b="1" lang="en" sz="1500"/>
              <a:t> efficace (en termes de calculs) </a:t>
            </a:r>
            <a:r>
              <a:rPr lang="en" sz="1500"/>
              <a:t>que les méthodes wrapper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 fonctionnalités sélectionnées </a:t>
            </a:r>
            <a:r>
              <a:rPr b="1" lang="en" sz="1500"/>
              <a:t>peuvent ne pas être optimales</a:t>
            </a:r>
            <a:r>
              <a:rPr lang="en" sz="1500"/>
              <a:t> pour un algorithme d'apprentissage particulier</a:t>
            </a:r>
            <a:endParaRPr sz="15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descr="Diagram&#10;&#10;Description automatically generated"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705" y="3397544"/>
            <a:ext cx="6786754" cy="127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de filtrage : t</a:t>
            </a:r>
            <a:r>
              <a:rPr lang="en"/>
              <a:t>echniques de sélection des caractéristiques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</a:pPr>
            <a:r>
              <a:rPr b="1" lang="en" sz="1530">
                <a:solidFill>
                  <a:schemeClr val="accent1"/>
                </a:solidFill>
              </a:rPr>
              <a:t>Évaluation de caractéristiques unique : mesurez la qualité des fonctionnalités par toutes sortes de métriques</a:t>
            </a:r>
            <a:endParaRPr b="1" sz="153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b="1" sz="1530">
              <a:solidFill>
                <a:schemeClr val="accent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Basé sur des analyses </a:t>
            </a:r>
            <a:r>
              <a:rPr lang="en" sz="1530">
                <a:solidFill>
                  <a:schemeClr val="dk1"/>
                </a:solidFill>
              </a:rPr>
              <a:t>fréquentistes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Dépendance entre caractéristique et de l'étiquette (co-occurrence), par exemple, information mutuelle, statistique du chi carré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Théorie de l'information, divergence KL, gain d'information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Indexation de Gini</a:t>
            </a:r>
            <a:endParaRPr sz="1530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b="1" sz="153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embarquées : schéma</a:t>
            </a:r>
            <a:endParaRPr/>
          </a:p>
        </p:txBody>
      </p:sp>
      <p:pic>
        <p:nvPicPr>
          <p:cNvPr descr="Graphical user interface, text, application, chat or text message&#10;&#10;Description automatically generated"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103" y="1603322"/>
            <a:ext cx="6405958" cy="173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1409700" y="1054100"/>
            <a:ext cx="72186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956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90"/>
              <a:buChar char="●"/>
            </a:pPr>
            <a:r>
              <a:rPr b="1" lang="en" sz="1590"/>
              <a:t>Un compromis</a:t>
            </a:r>
            <a:r>
              <a:rPr lang="en" sz="1590"/>
              <a:t> entre les méthodes </a:t>
            </a:r>
            <a:r>
              <a:rPr lang="en" sz="1590"/>
              <a:t>d'encapsulage et de filtrage</a:t>
            </a:r>
            <a:r>
              <a:rPr lang="en" sz="1590"/>
              <a:t> en </a:t>
            </a:r>
            <a:r>
              <a:rPr b="1" lang="en" sz="1590"/>
              <a:t>intégrant la sélection de caractéristiques dans l'apprentissage</a:t>
            </a:r>
            <a:r>
              <a:rPr lang="en" sz="1590"/>
              <a:t> du modèle, par exemple, LASSO</a:t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  <a:p>
            <a:pPr indent="-32956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90"/>
              <a:buChar char="●"/>
            </a:pPr>
            <a:r>
              <a:rPr lang="en" sz="1590"/>
              <a:t>Hérite des mérites des méthodes </a:t>
            </a:r>
            <a:r>
              <a:rPr lang="en" sz="1590"/>
              <a:t>d'encapsulage et de filtrage.</a:t>
            </a:r>
            <a:endParaRPr sz="1590"/>
          </a:p>
          <a:p>
            <a:pPr indent="-32956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0"/>
              <a:buChar char="○"/>
            </a:pPr>
            <a:r>
              <a:rPr lang="en" sz="1590"/>
              <a:t>Inclut les interactions avec l'algorithme d'apprentissage</a:t>
            </a:r>
            <a:endParaRPr sz="1590"/>
          </a:p>
          <a:p>
            <a:pPr indent="-32956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0"/>
              <a:buChar char="○"/>
            </a:pPr>
            <a:r>
              <a:rPr lang="en" sz="1590"/>
              <a:t>Plus efficace que les méthodes </a:t>
            </a:r>
            <a:r>
              <a:rPr lang="en" sz="1590"/>
              <a:t>d'encapsulage</a:t>
            </a:r>
            <a:endParaRPr sz="1590"/>
          </a:p>
          <a:p>
            <a:pPr indent="-3295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0"/>
              <a:buChar char="●"/>
            </a:pPr>
            <a:r>
              <a:rPr lang="en" sz="1590"/>
              <a:t>Comme les méthodes </a:t>
            </a:r>
            <a:r>
              <a:rPr lang="en" sz="1590"/>
              <a:t>d'encapsulage</a:t>
            </a:r>
            <a:r>
              <a:rPr lang="en" sz="1590"/>
              <a:t>, elles sont biaisées par les algorithmes d'apprentissage sous-jacents.</a:t>
            </a:r>
            <a:endParaRPr sz="15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Liens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i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ntroduction to Variable and feature Selection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 on feature selection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group Lasso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 Selection for Data and Pattern Recognition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Computational Methods of Feature Selection</a:t>
            </a:r>
            <a:r>
              <a:rPr lang="en"/>
              <a:t> 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Survey of Feature Selection Techniques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600" y="925875"/>
            <a:ext cx="7009699" cy="39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type="title"/>
          </p:nvPr>
        </p:nvSpPr>
        <p:spPr>
          <a:xfrm>
            <a:off x="1507719" y="1767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Résumé: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Les critères de sélection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1944693" y="1124712"/>
            <a:ext cx="66840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Sélection de caractéristiques traditionnelles </a:t>
            </a:r>
            <a:endParaRPr b="1">
              <a:solidFill>
                <a:schemeClr val="accent1"/>
              </a:solidFill>
            </a:endParaRPr>
          </a:p>
          <a:p>
            <a:pPr indent="0" lvl="0" marL="2540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Méthodes basées sur la</a:t>
            </a:r>
            <a:r>
              <a:rPr b="1" lang="en">
                <a:solidFill>
                  <a:schemeClr val="dk1"/>
                </a:solidFill>
              </a:rPr>
              <a:t> similarité (Filtrage)</a:t>
            </a:r>
            <a:endParaRPr b="1">
              <a:solidFill>
                <a:schemeClr val="dk1"/>
              </a:solidFill>
            </a:endParaRPr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Méthodes basées sur la </a:t>
            </a:r>
            <a:r>
              <a:rPr b="1" lang="en">
                <a:solidFill>
                  <a:schemeClr val="dk1"/>
                </a:solidFill>
              </a:rPr>
              <a:t>théorie de l'information (Filtrage)</a:t>
            </a:r>
            <a:endParaRPr b="1">
              <a:solidFill>
                <a:schemeClr val="dk1"/>
              </a:solidFill>
            </a:endParaRPr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Méthodes basées sur </a:t>
            </a:r>
            <a:r>
              <a:rPr b="1" lang="en">
                <a:solidFill>
                  <a:schemeClr val="dk1"/>
                </a:solidFill>
              </a:rPr>
              <a:t>l'apprentissage parcimonieux (embarqué)</a:t>
            </a:r>
            <a:endParaRPr b="1">
              <a:solidFill>
                <a:schemeClr val="dk1"/>
              </a:solidFill>
            </a:endParaRPr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Méthodes </a:t>
            </a:r>
            <a:r>
              <a:rPr b="1" lang="en">
                <a:solidFill>
                  <a:schemeClr val="dk1"/>
                </a:solidFill>
              </a:rPr>
              <a:t>statistiques (Filtrage)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2541594" y="2091416"/>
            <a:ext cx="45324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accent1"/>
                </a:solidFill>
              </a:rPr>
              <a:t>Méthodes basées sur la similarité (Filtrage)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Technique de similarité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1181100" y="1003300"/>
            <a:ext cx="73278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similarité des données par paires est souvent encodée dans la matrice de similarité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ans informations d'étiquette de classe, il peut être défini par le noyau RBF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</a:t>
            </a:r>
            <a:r>
              <a:rPr lang="en"/>
              <a:t>n utilisant les étiquettes de classe, la similarité peut être obtenue comme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, radar chart&#10;&#10;Description automatically generated"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591" y="1582211"/>
            <a:ext cx="3503009" cy="1158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17" name="Google Shape;2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6275" y="3335450"/>
            <a:ext cx="2090100" cy="48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18" name="Google Shape;21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6275" y="4311804"/>
            <a:ext cx="2377575" cy="68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1265750" y="468075"/>
            <a:ext cx="7503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lang="en" sz="2400"/>
              <a:t>Sélection de caractéristiques basée sur la similarité</a:t>
            </a:r>
            <a:endParaRPr sz="2400"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508925" y="1562100"/>
            <a:ext cx="44943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Les méthodes basées sur la similarité évaluent l'importance des caractéristiques par </a:t>
            </a:r>
            <a:r>
              <a:rPr lang="en" sz="1400">
                <a:solidFill>
                  <a:schemeClr val="accent1"/>
                </a:solidFill>
              </a:rPr>
              <a:t>leur capacité à préserver la similarité des données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Une bonne caractéristiques ne doit pas attribuer de valeurs au hasard 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Une bonne caractéristiques doit attribuer des valeurs similaires à des instances proches les unes des autres - (la "proximité" est obtenue à partir de la matrice de similarité des données)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Différentes formes indiquent différentes valeurs attribuées par une caractéristique.                                                                                           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descr="Shape&#10;&#10;Description automatically generated" id="225" name="Google Shape;2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150" y="1428750"/>
            <a:ext cx="3553674" cy="2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/>
        </p:nvSpPr>
        <p:spPr>
          <a:xfrm>
            <a:off x="865925" y="1551850"/>
            <a:ext cx="73251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04040"/>
                </a:solidFill>
              </a:rPr>
              <a:t>Supposons que la matrice de similarité des données consiste à trouver les fonctionnalités les plus pertinentes, nous devons maximiser :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04040"/>
                </a:solidFill>
              </a:rPr>
              <a:t>Il est souvent résolu en sélectionnant de manière gloutonne les principales caractéristiques qui maximisent leur utilité individuelle </a:t>
            </a:r>
            <a:r>
              <a:rPr lang="en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U(f)</a:t>
            </a:r>
            <a:endParaRPr>
              <a:solidFill>
                <a:srgbClr val="40404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04040"/>
                </a:solidFill>
              </a:rPr>
              <a:t>Différentes méthodes varient dans la manière dont le vecteur </a:t>
            </a:r>
            <a:r>
              <a:rPr lang="en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lang="en">
                <a:solidFill>
                  <a:srgbClr val="404040"/>
                </a:solidFill>
              </a:rPr>
              <a:t> et la matrice de similarité </a:t>
            </a:r>
            <a:r>
              <a:rPr lang="en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S </a:t>
            </a:r>
            <a:r>
              <a:rPr lang="en">
                <a:solidFill>
                  <a:srgbClr val="404040"/>
                </a:solidFill>
              </a:rPr>
              <a:t>sont transformés en f' et S' .</a:t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231" name="Google Shape;231;p3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basées sur la similarité - Un cadre général</a:t>
            </a:r>
            <a:endParaRPr/>
          </a:p>
        </p:txBody>
      </p:sp>
      <p:pic>
        <p:nvPicPr>
          <p:cNvPr descr="Diagram&#10;&#10;Description automatically generated" id="232" name="Google Shape;232;p38"/>
          <p:cNvPicPr preferRelativeResize="0"/>
          <p:nvPr/>
        </p:nvPicPr>
        <p:blipFill rotWithShape="1">
          <a:blip r:embed="rId3">
            <a:alphaModFix/>
          </a:blip>
          <a:srcRect b="-20163" l="1068" r="0" t="0"/>
          <a:stretch/>
        </p:blipFill>
        <p:spPr>
          <a:xfrm>
            <a:off x="2227575" y="2233427"/>
            <a:ext cx="5628727" cy="12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1164025" y="1026800"/>
            <a:ext cx="68706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" sz="1300">
                <a:solidFill>
                  <a:srgbClr val="404040"/>
                </a:solidFill>
              </a:rPr>
              <a:t>Tout d'abord, il construit la matrice de similarité des données S, la matrice diagonale D et la matrice laplacienne L sans utiliser d'étiquettes de classe.</a:t>
            </a:r>
            <a:br>
              <a:rPr lang="en" sz="1300">
                <a:solidFill>
                  <a:srgbClr val="404040"/>
                </a:solidFill>
              </a:rPr>
            </a:br>
            <a:endParaRPr sz="1300">
              <a:solidFill>
                <a:srgbClr val="40404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Palatino"/>
              <a:buChar char="●"/>
            </a:pPr>
            <a:r>
              <a:rPr lang="en" sz="1500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L = D-S, D = diag(S</a:t>
            </a:r>
            <a:r>
              <a:rPr b="1" lang="en" sz="1500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r>
              <a:rPr lang="en" sz="1500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1500">
              <a:solidFill>
                <a:srgbClr val="40404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1944700" y="468078"/>
            <a:ext cx="668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Score laplacien [He et al., 2005]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2095" l="0" r="2439" t="0"/>
          <a:stretch/>
        </p:blipFill>
        <p:spPr>
          <a:xfrm>
            <a:off x="1185925" y="2132175"/>
            <a:ext cx="6607250" cy="26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1164025" y="1026800"/>
            <a:ext cx="68706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" sz="1300">
                <a:solidFill>
                  <a:srgbClr val="404040"/>
                </a:solidFill>
              </a:rPr>
              <a:t>Tout d'abord, il construit la matrice de similarité des données S, la matrice diagonale D et la matrice laplacienne L sans utiliser d'étiquettes de classe.</a:t>
            </a:r>
            <a:br>
              <a:rPr lang="en" sz="1300">
                <a:solidFill>
                  <a:srgbClr val="404040"/>
                </a:solidFill>
              </a:rPr>
            </a:br>
            <a:endParaRPr sz="1300">
              <a:solidFill>
                <a:srgbClr val="40404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" sz="1300" u="sng">
                <a:solidFill>
                  <a:srgbClr val="404040"/>
                </a:solidFill>
              </a:rPr>
              <a:t>Motivation :</a:t>
            </a:r>
            <a:r>
              <a:rPr lang="en" sz="1300">
                <a:solidFill>
                  <a:srgbClr val="404040"/>
                </a:solidFill>
              </a:rPr>
              <a:t> une bonne caractéristique doit (1) préserver la structure de similarité des données (numérateur) ; et (2) avoir une variance élevée (dénominateur).</a:t>
            </a:r>
            <a:endParaRPr sz="1300">
              <a:solidFill>
                <a:srgbClr val="40404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" sz="1300">
                <a:solidFill>
                  <a:srgbClr val="404040"/>
                </a:solidFill>
              </a:rPr>
              <a:t>Le score laplacien de la caractéristique </a:t>
            </a:r>
            <a:r>
              <a:rPr lang="en" sz="1300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baseline="-25000" lang="en" sz="1300">
                <a:solidFill>
                  <a:srgbClr val="404040"/>
                </a:solidFill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" sz="1300">
                <a:solidFill>
                  <a:srgbClr val="404040"/>
                </a:solidFill>
              </a:rPr>
              <a:t> est :</a:t>
            </a:r>
            <a:endParaRPr sz="1300">
              <a:solidFill>
                <a:srgbClr val="40404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" sz="1300">
                <a:solidFill>
                  <a:srgbClr val="404040"/>
                </a:solidFill>
              </a:rPr>
              <a:t>Le score laplacien est également équivalent à :</a:t>
            </a:r>
            <a:endParaRPr sz="1300">
              <a:solidFill>
                <a:srgbClr val="40404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</a:endParaRPr>
          </a:p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Score laplacien [He et al., 2005]</a:t>
            </a:r>
            <a:endParaRPr/>
          </a:p>
        </p:txBody>
      </p:sp>
      <p:pic>
        <p:nvPicPr>
          <p:cNvPr descr="A picture containing diagram&#10;&#10;Description automatically generated"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775" y="2502575"/>
            <a:ext cx="6160451" cy="106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venn diagram&#10;&#10;Description automatically generated" id="247" name="Google Shape;2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9438" y="4208350"/>
            <a:ext cx="2245125" cy="5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1610684" y="1614400"/>
            <a:ext cx="6686700" cy="3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Les vecteurs propres</a:t>
            </a:r>
            <a:r>
              <a:rPr lang="en"/>
              <a:t> de la matrice de similarité S contient des informations sur la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Observation:</a:t>
            </a:r>
            <a:r>
              <a:rPr lang="en"/>
              <a:t> les vecteurs propres donnent une valeur similaire aux points proches.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Généralisation à d'autres similarités.</a:t>
            </a:r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Sélection des caractéristiques spectrales [Zhao et Liu, 2007]</a:t>
            </a:r>
            <a:endParaRPr/>
          </a:p>
        </p:txBody>
      </p:sp>
      <p:pic>
        <p:nvPicPr>
          <p:cNvPr descr="A picture containing qr code&#10;&#10;Description automatically generated" id="254" name="Google Shape;2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200" y="2316928"/>
            <a:ext cx="595630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Sélection des caractéristiques spectrales [Zhao et Liu, 2007]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847074" y="1600200"/>
            <a:ext cx="77814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 peut mesurer l'alignement de la caractéristique f</a:t>
            </a:r>
            <a:r>
              <a:rPr baseline="-25000" lang="en"/>
              <a:t>i </a:t>
            </a:r>
            <a:r>
              <a:rPr lang="en"/>
              <a:t>et du vecteur propre ξ</a:t>
            </a:r>
            <a:r>
              <a:rPr baseline="-25000" lang="en"/>
              <a:t>i</a:t>
            </a:r>
            <a:r>
              <a:rPr lang="en"/>
              <a:t> en regardant leur produit scalaire.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 considérant </a:t>
            </a:r>
            <a:r>
              <a:rPr lang="en"/>
              <a:t>tous</a:t>
            </a:r>
            <a:r>
              <a:rPr lang="en"/>
              <a:t> les vecteurs propres on obtient le score: </a:t>
            </a:r>
            <a:endParaRPr/>
          </a:p>
        </p:txBody>
      </p:sp>
      <p:pic>
        <p:nvPicPr>
          <p:cNvPr descr="Diagram&#10;&#10;Description automatically generated"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1996" y="2571750"/>
            <a:ext cx="4403727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138" y="4044032"/>
            <a:ext cx="7202092" cy="77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Plan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249825" y="1118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Qu'est-ce que la sélection de caractéristiques 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c'est important?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Méthodes traditionnelles de sélection des </a:t>
            </a:r>
            <a:r>
              <a:rPr lang="en"/>
              <a:t>caractéristiques</a:t>
            </a:r>
            <a:r>
              <a:rPr lang="en"/>
              <a:t> 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Méthodes basées sur la similarité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Méthodes basées sur la théorie de l'information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Méthodes basées sur l'apprentissage parcimonieux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Méthodes statistiques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1944694" y="468083"/>
            <a:ext cx="6684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Score de Fisher [Duda et al., 2001]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623450" y="1003300"/>
            <a:ext cx="8004900" cy="34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Étant donné les étiquettes de classe, les matrices de similarité inter et intra classe S</a:t>
            </a:r>
            <a:r>
              <a:rPr baseline="30000" lang="en" sz="1600"/>
              <a:t>w</a:t>
            </a:r>
            <a:r>
              <a:rPr lang="en" sz="1600"/>
              <a:t> (intra classe) et S</a:t>
            </a:r>
            <a:r>
              <a:rPr baseline="30000" lang="en" sz="1600"/>
              <a:t>b</a:t>
            </a:r>
            <a:r>
              <a:rPr lang="en" sz="1600"/>
              <a:t> (inter classe) sont définies comme suit :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ij</a:t>
            </a:r>
            <a:r>
              <a:rPr baseline="30000" lang="en" sz="1600">
                <a:latin typeface="Palatino"/>
                <a:ea typeface="Palatino"/>
                <a:cs typeface="Palatino"/>
                <a:sym typeface="Palatino"/>
              </a:rPr>
              <a:t>w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" sz="1600"/>
              <a:t>est grand si 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x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" sz="1600"/>
              <a:t> et 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x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lang="en" sz="1600"/>
              <a:t> appartiennent à </a:t>
            </a:r>
            <a:r>
              <a:rPr b="1" lang="en" sz="1600"/>
              <a:t>la même</a:t>
            </a:r>
            <a:r>
              <a:rPr lang="en" sz="1600"/>
              <a:t> classe, et est petit sinon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ij</a:t>
            </a:r>
            <a:r>
              <a:rPr baseline="30000" lang="en" sz="1600"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" sz="1600"/>
              <a:t>est grand si 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x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" sz="1600"/>
              <a:t> et 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x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lang="en" sz="1600"/>
              <a:t> appartiennent à une classe différent, et est petit sinon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Une bonne fonctionnalité doit rendre les instances de </a:t>
            </a:r>
            <a:r>
              <a:rPr b="1" lang="en" sz="1600"/>
              <a:t>différentes classes éloignées</a:t>
            </a:r>
            <a:r>
              <a:rPr lang="en" sz="1600"/>
              <a:t> et rendre les </a:t>
            </a:r>
            <a:r>
              <a:rPr b="1" lang="en" sz="1600"/>
              <a:t>instances de la même classe proches</a:t>
            </a:r>
            <a:r>
              <a:rPr lang="en" sz="1600"/>
              <a:t> les unes des autres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9" name="Google Shape;2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00" y="1642225"/>
            <a:ext cx="7199309" cy="75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Score de Fisher [Duda et al., 2001]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447250" y="1079500"/>
            <a:ext cx="8181300" cy="3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 score de la i-ème caractéristique </a:t>
            </a:r>
            <a:r>
              <a:rPr lang="en" sz="1600"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baseline="-25000" lang="en" sz="160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" sz="1600"/>
              <a:t> est: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 nous voulions calculer la « meilleure caractéristique » en fonction de ce score:</a:t>
            </a:r>
            <a:endParaRPr sz="16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 score de Fisher peut être calculé à partir du score laplacien (si nous avons les étiquettes pour construire S):</a:t>
            </a:r>
            <a:endParaRPr sz="16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ical user interface, text, application&#10;&#10;Description automatically generated"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450" y="1626950"/>
            <a:ext cx="3646598" cy="105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77" name="Google Shape;2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4675" y="4307825"/>
            <a:ext cx="4486450" cy="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650" y="3103725"/>
            <a:ext cx="3335549" cy="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1355326" y="468075"/>
            <a:ext cx="72735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 sz="2700"/>
              <a:t>Critères du ratio de la trace [Nie et al., 2008]</a:t>
            </a:r>
            <a:endParaRPr sz="2700"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779325" y="977900"/>
            <a:ext cx="7848900" cy="345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Le score de Fisher évalue l’importance des fonctionnalités </a:t>
            </a:r>
            <a:r>
              <a:rPr b="1" lang="en"/>
              <a:t>individuellement</a:t>
            </a:r>
            <a:r>
              <a:rPr lang="en"/>
              <a:t>, ce qui peut conduire à une solution </a:t>
            </a:r>
            <a:r>
              <a:rPr b="1" lang="en"/>
              <a:t>sous-optimale.</a:t>
            </a:r>
            <a:endParaRPr b="1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Le Ratio de la Trace tente d’évaluer l’importance d’un sous-ensemble de caractéristiques F </a:t>
            </a:r>
            <a:r>
              <a:rPr b="1" lang="en"/>
              <a:t>simultanément: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694" y="2188740"/>
            <a:ext cx="5975349" cy="121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1497650" y="468075"/>
            <a:ext cx="75288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Résumé des méthodes basées sur la similarité</a:t>
            </a:r>
            <a:endParaRPr/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833875" y="1188525"/>
            <a:ext cx="77946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81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Beaucoup d'autres peuvent également être réduits au cadre général de sélection de fonctionnalités basé sur la similarité</a:t>
            </a:r>
            <a:endParaRPr sz="1725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Score laplacien </a:t>
            </a:r>
            <a:r>
              <a:rPr lang="en" sz="1725"/>
              <a:t>en mode </a:t>
            </a:r>
            <a:r>
              <a:rPr lang="en" sz="1725"/>
              <a:t>batch [Nie et al. 2008]</a:t>
            </a:r>
            <a:endParaRPr sz="1725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RelieF</a:t>
            </a:r>
            <a:r>
              <a:rPr lang="en" sz="1725"/>
              <a:t> [Robnik-Sikonja et Kononenko, 2003]</a:t>
            </a:r>
            <a:endParaRPr sz="1725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Critère HSIC [Song et al. 2007] …</a:t>
            </a:r>
            <a:endParaRPr sz="1725"/>
          </a:p>
          <a:p>
            <a:pPr indent="-3381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 u="sng"/>
              <a:t>Avantages:</a:t>
            </a:r>
            <a:endParaRPr sz="1725" u="sng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Calcul simple et facile des scores de fonctionnalité</a:t>
            </a:r>
            <a:endParaRPr sz="1725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Les fonctionnalités sélectionnées peuvent être généralisées à des tâches d'apprentissage ultérieures</a:t>
            </a:r>
            <a:endParaRPr sz="1725"/>
          </a:p>
          <a:p>
            <a:pPr indent="-3381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 u="sng"/>
              <a:t>Les inconvénients:</a:t>
            </a:r>
            <a:endParaRPr sz="1725" u="sng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La plupart des méthodes ne peuvent pas </a:t>
            </a:r>
            <a:r>
              <a:rPr b="1" lang="en" sz="1725"/>
              <a:t>gérer la redondance des fonctionnalités</a:t>
            </a:r>
            <a:endParaRPr b="1" sz="1725"/>
          </a:p>
          <a:p>
            <a:pPr indent="-3381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Ne traite pas bien </a:t>
            </a:r>
            <a:r>
              <a:rPr lang="en" sz="1725"/>
              <a:t>l'interaction</a:t>
            </a:r>
            <a:r>
              <a:rPr lang="en" sz="1725"/>
              <a:t> entre les caractéristiques. </a:t>
            </a:r>
            <a:endParaRPr sz="1725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2135194" y="2091416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accent1"/>
                </a:solidFill>
              </a:rPr>
              <a:t>Méthodes basées sur la théorie de l'information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basées sur la théorie de l'information</a:t>
            </a:r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862650" y="1428975"/>
            <a:ext cx="77661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760" u="sng"/>
              <a:t>Idée: </a:t>
            </a:r>
            <a:r>
              <a:rPr lang="en" sz="1760"/>
              <a:t>Exploiter différents critères de filtres heuristiques pour mesurer l'importance des fonctionnalités</a:t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760"/>
              <a:t>Notre objectif est de trouver ces fonctionnalités « optimales »</a:t>
            </a:r>
            <a:endParaRPr sz="17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760"/>
          </a:p>
        </p:txBody>
      </p:sp>
      <p:pic>
        <p:nvPicPr>
          <p:cNvPr descr="Timeline&#10;&#10;Description automatically generated" id="303" name="Google Shape;3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2056014"/>
            <a:ext cx="5270504" cy="16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Préliminaire - Information Mesures théoriques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921625" y="1482725"/>
            <a:ext cx="7706700" cy="29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Entropie d'une variable discrète:</a:t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Entropie </a:t>
            </a:r>
            <a:r>
              <a:rPr lang="en"/>
              <a:t>Conditionnelle:</a:t>
            </a:r>
            <a:r>
              <a:rPr lang="en"/>
              <a:t> </a:t>
            </a:r>
            <a:endParaRPr/>
          </a:p>
        </p:txBody>
      </p:sp>
      <p:pic>
        <p:nvPicPr>
          <p:cNvPr descr="A picture containing object, clock&#10;&#10;Description automatically generated"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2109" y="1873250"/>
            <a:ext cx="3296842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109" y="3149566"/>
            <a:ext cx="5446706" cy="585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venn diagram&#10;&#10;Description automatically generated" id="312" name="Google Shape;31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7119" y="3574809"/>
            <a:ext cx="1504748" cy="110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Préliminaire - Information Mesures théoriques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542123" y="1600200"/>
            <a:ext cx="80865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Information Mutuelle: (ou gain d'information)</a:t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Information Mutuelle conditionnelle : </a:t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descr="Text&#10;&#10;Description automatically generated" id="319" name="Google Shape;3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091" y="2099614"/>
            <a:ext cx="3937002" cy="944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320" name="Google Shape;3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1" y="3726130"/>
            <a:ext cx="5029200" cy="949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venn diagram&#10;&#10;Description automatically generated" id="321" name="Google Shape;32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7091" y="3825970"/>
            <a:ext cx="1778002" cy="121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Préliminaire - Information Mesures théoriques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542123" y="1600200"/>
            <a:ext cx="80865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Information Mutuelle: (ou gain d'information)</a:t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Information Mutuelle conditionnelle :</a:t>
            </a:r>
            <a:endParaRPr u="sng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Intuition: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X</a:t>
            </a:r>
            <a:r>
              <a:rPr lang="en"/>
              <a:t> et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Y</a:t>
            </a:r>
            <a:r>
              <a:rPr lang="en"/>
              <a:t> sont indépendants alors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I(X;Y)=0</a:t>
            </a: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alatino"/>
              <a:buChar char="○"/>
            </a:pPr>
            <a:r>
              <a:rPr lang="en">
                <a:latin typeface="Palatino"/>
                <a:ea typeface="Palatino"/>
                <a:cs typeface="Palatino"/>
                <a:sym typeface="Palatino"/>
              </a:rPr>
              <a:t>Si Y est une fonction déterministe de X alors I(X;Y) =H(Y)</a:t>
            </a: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967" y="2022250"/>
            <a:ext cx="4728057" cy="9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basées sur la théorie de l'information - Un cadre général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562475" y="1600200"/>
            <a:ext cx="8066100" cy="30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La recherche du meilleur sous-ensemble de caractéristiques est NP-difficile, la plupart des méthodes utilisent l’heuristique de recherche séquentielle (forward-backward)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Par exemple, pour la recherche avant, étant donné les caractéristiques sélectionnées </a:t>
            </a:r>
            <a:r>
              <a:rPr lang="en" sz="1500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lang="en" sz="1500"/>
              <a:t>, nous devons procéder comme suit pour sélectionner la prochaine caractéristique </a:t>
            </a:r>
            <a:r>
              <a:rPr lang="en" sz="1500"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baseline="-25000" lang="en" sz="1500">
                <a:latin typeface="Palatino"/>
                <a:ea typeface="Palatino"/>
                <a:cs typeface="Palatino"/>
                <a:sym typeface="Palatino"/>
              </a:rPr>
              <a:t>k</a:t>
            </a:r>
            <a:endParaRPr sz="1500">
              <a:latin typeface="Palatino"/>
              <a:ea typeface="Palatino"/>
              <a:cs typeface="Palatino"/>
              <a:sym typeface="Palati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Maximiser le gain d'information avec les étiquettes de la classe </a:t>
            </a:r>
            <a:r>
              <a:rPr lang="en" sz="1500">
                <a:latin typeface="Palatino"/>
                <a:ea typeface="Palatino"/>
                <a:cs typeface="Palatino"/>
                <a:sym typeface="Palatino"/>
              </a:rPr>
              <a:t>Y</a:t>
            </a:r>
            <a:r>
              <a:rPr lang="en" sz="1500"/>
              <a:t> : I(f</a:t>
            </a:r>
            <a:r>
              <a:rPr baseline="-25000" lang="en" sz="1500"/>
              <a:t>k</a:t>
            </a:r>
            <a:r>
              <a:rPr lang="en" sz="1500"/>
              <a:t>;Y)</a:t>
            </a:r>
            <a:br>
              <a:rPr lang="en" sz="1500"/>
            </a:b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Réduire la redondance avec caractéristiques déjà sélectionnées dans S : </a:t>
            </a:r>
            <a:br>
              <a:rPr lang="en" sz="1500"/>
            </a:br>
            <a:br>
              <a:rPr lang="en" sz="1500"/>
            </a:b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Maximisez ses informations complémentaires avec les caractéristiques sélectionnées dans S: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A picture containing diagram&#10;&#10;Description automatically generated" id="335" name="Google Shape;3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009" y="3482189"/>
            <a:ext cx="1963738" cy="427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36" name="Google Shape;3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175" y="4465410"/>
            <a:ext cx="2093912" cy="48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944694" y="468083"/>
            <a:ext cx="668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Qu'est-ce que la sélection de caractéristiques  ?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50548" y="1600200"/>
            <a:ext cx="79779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Une procédure d'apprentissage automatique pour trouver un sous-ensemble de caractéristiques  qui produit un "meilleur" modèle pour un ensemble de données donné</a:t>
            </a:r>
            <a:endParaRPr sz="15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Éviter le surapprentisage et obtenir une meilleure capacité de généralisation</a:t>
            </a:r>
            <a:endParaRPr sz="15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Réduire les besoins de stockage et le temps de formation</a:t>
            </a:r>
            <a:endParaRPr sz="15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Interprétabilité</a:t>
            </a:r>
            <a:endParaRPr sz="1500"/>
          </a:p>
        </p:txBody>
      </p:sp>
      <p:pic>
        <p:nvPicPr>
          <p:cNvPr descr="A screen shot of a social media post&#10;&#10;Description automatically generated"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0" y="3162587"/>
            <a:ext cx="4636690" cy="18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1193800" y="317953"/>
            <a:ext cx="74346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Méthodes basées sur la théorie de l'information - Un cadre général</a:t>
            </a:r>
            <a:endParaRPr sz="2520"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718325" y="1208075"/>
            <a:ext cx="7910100" cy="36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Compte tenu des caractéristiques sélectionnées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lang="en"/>
              <a:t>, le score de la fonctionnalité pour la fonction sélectionnée suivante peut être déterminé 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g(∗) est une fonction linéaire, alors elle peut être représentée comme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général, g(∗) peut être une fonction non linéaire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343" name="Google Shape;3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650" y="1918069"/>
            <a:ext cx="5854699" cy="1094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344" name="Google Shape;34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2951" y="3532786"/>
            <a:ext cx="5018087" cy="784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Gain d'information [Lewis, 1992]</a:t>
            </a:r>
            <a:endParaRPr/>
          </a:p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691225" y="1595475"/>
            <a:ext cx="79389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 gain d’informations ne mesure l’importance de la caractéristique que par sa corrélation avec </a:t>
            </a:r>
            <a:r>
              <a:rPr b="1" lang="en"/>
              <a:t>les étiquettes de classe.</a:t>
            </a:r>
            <a:endParaRPr b="1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 gain d’informations d’une nouvelle </a:t>
            </a:r>
            <a:r>
              <a:rPr lang="en"/>
              <a:t>caractéristique</a:t>
            </a:r>
            <a:r>
              <a:rPr lang="en"/>
              <a:t> non sélectionnée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baseline="-25000" lang="en">
                <a:latin typeface="Palatino"/>
                <a:ea typeface="Palatino"/>
                <a:cs typeface="Palatino"/>
                <a:sym typeface="Palatino"/>
              </a:rPr>
              <a:t>k</a:t>
            </a:r>
            <a:br>
              <a:rPr baseline="-25000" lang="en">
                <a:latin typeface="Palatino"/>
                <a:ea typeface="Palatino"/>
                <a:cs typeface="Palatino"/>
                <a:sym typeface="Palatino"/>
              </a:rPr>
            </a:br>
            <a:br>
              <a:rPr baseline="-25000" lang="en">
                <a:latin typeface="Palatino"/>
                <a:ea typeface="Palatino"/>
                <a:cs typeface="Palatino"/>
                <a:sym typeface="Palatino"/>
              </a:rPr>
            </a:br>
            <a:endParaRPr baseline="-250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Sélectionne les </a:t>
            </a:r>
            <a:r>
              <a:rPr lang="en"/>
              <a:t>caractéristiques</a:t>
            </a:r>
            <a:r>
              <a:rPr lang="en"/>
              <a:t> </a:t>
            </a:r>
            <a:r>
              <a:rPr b="1" lang="en"/>
              <a:t>indépendamment</a:t>
            </a:r>
            <a:endParaRPr b="1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C’est un cas particulier de la fonction linéaire en définissant </a:t>
            </a:r>
            <a:r>
              <a:rPr lang="en">
                <a:latin typeface="Palatino"/>
                <a:ea typeface="Palatino"/>
                <a:cs typeface="Palatino"/>
                <a:sym typeface="Palatino"/>
              </a:rPr>
              <a:t>β= λ=0</a:t>
            </a: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351" name="Google Shape;3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2150" y="2571751"/>
            <a:ext cx="259715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&#10;&#10;Description automatically generated" id="352" name="Google Shape;3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650" y="4063638"/>
            <a:ext cx="5753103" cy="71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des fonctionnalités d'information mutuelle [Battiti, 1994]</a:t>
            </a:r>
            <a:endParaRPr sz="2520"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704775" y="1600200"/>
            <a:ext cx="79239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Le gain d’informations ne prend en compte que la pertinence des caractéristiques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Les caractéristiques ne doivent pas non plus être redondantes les unes par rapport aux autres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 score d’une nouvelle fonctionnalité non sélectionnée f</a:t>
            </a:r>
            <a:r>
              <a:rPr baseline="-25000" lang="en" sz="1400"/>
              <a:t>k</a:t>
            </a: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-25000" lang="en" sz="1400"/>
            </a:b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C’est aussi un cas particulier de la fonction linéaire en définissant λ=0</a:t>
            </a:r>
            <a:endParaRPr sz="14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Diagram&#10;&#10;Description automatically generated" id="359" name="Google Shape;3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351" y="2525900"/>
            <a:ext cx="3595291" cy="107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935175" y="1586000"/>
            <a:ext cx="7694700" cy="30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Intuitivement, </a:t>
            </a:r>
            <a:r>
              <a:rPr b="1" lang="en" sz="1600"/>
              <a:t>avec plus de fonctionnalités sélectionnées</a:t>
            </a:r>
            <a:r>
              <a:rPr lang="en" sz="1600"/>
              <a:t>, l’effet de </a:t>
            </a:r>
            <a:r>
              <a:rPr b="1" lang="en" sz="1600"/>
              <a:t>r</a:t>
            </a:r>
            <a:r>
              <a:rPr b="1" lang="en" sz="1600"/>
              <a:t>edondance</a:t>
            </a:r>
            <a:r>
              <a:rPr lang="en" sz="1600"/>
              <a:t> des fonctionnalités devrait diminuer progressivement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Le score d’une nouvelle fonctionnalité non sélectionnée f</a:t>
            </a:r>
            <a:r>
              <a:rPr baseline="-25000" lang="en" sz="1600"/>
              <a:t>k</a:t>
            </a:r>
            <a:r>
              <a:rPr lang="en" sz="1600"/>
              <a:t> est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r>
              <a:rPr lang="en" sz="1600"/>
              <a:t>MRMR est également un cas particulier de la fonction linéaire en réglant λ = 0 et en ajustant β de manière adaptative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5" name="Google Shape;365;p5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Redondance minimale Pertinence maximale [Peng et al., 2005]</a:t>
            </a:r>
            <a:endParaRPr sz="2520"/>
          </a:p>
        </p:txBody>
      </p:sp>
      <p:pic>
        <p:nvPicPr>
          <p:cNvPr descr="Diagram&#10;&#10;Description automatically generated" id="366" name="Google Shape;3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487" y="2905750"/>
            <a:ext cx="3484073" cy="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Extraction conditionnelle de caractéristiques Infomax [Lin et Tang, 2006]</a:t>
            </a:r>
            <a:endParaRPr sz="2520"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1185924" y="1600200"/>
            <a:ext cx="74427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Des caractéristiques corrélées sont utiles si la corrélation intra-classes est plus forte que la corrélation inter-classes.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 corrélation n’implique pas de redondance ! [Guyon et coll., 2006]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C’est aussi un cas particulier de la fonction linéaire par β= λ=1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Diagram&#10;&#10;Description automatically generated" id="373" name="Google Shape;37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571749"/>
            <a:ext cx="4292597" cy="10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1944694" y="468083"/>
            <a:ext cx="6684000" cy="6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</a:pPr>
            <a:r>
              <a:rPr lang="en"/>
              <a:t>Exemples de g(∗) non linéaire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1314674" y="1600200"/>
            <a:ext cx="73140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Maximisation conditionnelle de l'information mutuelle [Fleuret, 2004]</a:t>
            </a: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br>
              <a:rPr lang="en"/>
            </a:b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Fragments d'information [Vidal-Naquet et Ullman, 2003]</a:t>
            </a: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80" name="Google Shape;3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709" y="2460704"/>
            <a:ext cx="6108700" cy="448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81" name="Google Shape;38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4709" y="3964442"/>
            <a:ext cx="5520137" cy="73283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8"/>
          <p:cNvSpPr/>
          <p:nvPr/>
        </p:nvSpPr>
        <p:spPr>
          <a:xfrm rot="5400000">
            <a:off x="4967325" y="2581900"/>
            <a:ext cx="250800" cy="69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8"/>
          <p:cNvSpPr txBox="1"/>
          <p:nvPr/>
        </p:nvSpPr>
        <p:spPr>
          <a:xfrm>
            <a:off x="3910125" y="3056350"/>
            <a:ext cx="28734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au lieu d'une somme.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</a:pPr>
            <a:r>
              <a:rPr lang="en"/>
              <a:t>Exemples de g(∗) non linéaire</a:t>
            </a:r>
            <a:endParaRPr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Plafonnement des interactions [Jakulin, 2005]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Double Input Sym Relevance </a:t>
            </a:r>
            <a:r>
              <a:rPr lang="en" sz="1395"/>
              <a:t> </a:t>
            </a:r>
            <a:r>
              <a:rPr lang="en" sz="1395"/>
              <a:t>[Meyer et Bontempi, 2006]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</p:txBody>
      </p:sp>
      <p:pic>
        <p:nvPicPr>
          <p:cNvPr id="390" name="Google Shape;3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900" y="1878087"/>
            <a:ext cx="5968998" cy="693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91" name="Google Shape;39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125" y="3629695"/>
            <a:ext cx="3470276" cy="80372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/>
          <p:nvPr/>
        </p:nvSpPr>
        <p:spPr>
          <a:xfrm rot="5400000">
            <a:off x="6414125" y="1013175"/>
            <a:ext cx="250800" cy="283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/>
        </p:nvSpPr>
        <p:spPr>
          <a:xfrm>
            <a:off x="5238375" y="2554875"/>
            <a:ext cx="22908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dans la somme.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calculer ces densités?</a:t>
            </a:r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Mais comment on calcule </a:t>
            </a:r>
            <a:r>
              <a:rPr lang="en"/>
              <a:t>ça?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descr="Text&#10;&#10;Description automatically generated" id="400" name="Google Shape;40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666" y="2099614"/>
            <a:ext cx="3937002" cy="94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562475" y="1600200"/>
            <a:ext cx="80661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Solution 1 : Binning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Solution 2 : Estimateurs de densité plus sophistiqués (c’est tout ce dont nous avons besoin) 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Estimateurs de densité de Sklearn 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Article fondateur  ⇒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Toujours un domaine de recherche actif.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100" y="1473850"/>
            <a:ext cx="62769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21" y="4052349"/>
            <a:ext cx="4254878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450" y="4193103"/>
            <a:ext cx="4145974" cy="8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225" y="3090175"/>
            <a:ext cx="3652900" cy="7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Méthodes basées sur la théorie de l'information - Résumé</a:t>
            </a:r>
            <a:endParaRPr sz="2520"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1228650" y="1428975"/>
            <a:ext cx="6686700" cy="3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5109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 sz="1420"/>
              <a:t>Autres informations Méthodes basées sur la théorie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Filtre basé sur la corrélation rapide [Yu et Liu, 2004]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Sélection de la fonction de gain d'interaction [El Akadi et al. 2008]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MIFS conditionnel [Cheng et al. 2011]…</a:t>
            </a:r>
            <a:endParaRPr sz="14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  <a:p>
            <a:pPr indent="-255270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Avantages: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Peut gérer à la fois la pertinence et la redondance des fonctionnalités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Les caractéristiques sélectionnées peuvent être généralisées pour les tâches d'apprentissage ultérieures</a:t>
            </a:r>
            <a:endParaRPr sz="1420"/>
          </a:p>
          <a:p>
            <a:pPr indent="0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  <a:p>
            <a:pPr indent="-245109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 sz="1420"/>
              <a:t>Les inconvénients: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La plupart des algorithmes ne peuvent fonctionner que dans un scénario supervisé</a:t>
            </a:r>
            <a:endParaRPr sz="1420"/>
          </a:p>
          <a:p>
            <a:pPr indent="-207009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 sz="1420"/>
              <a:t>Ne peut gérer que des données discrétisées</a:t>
            </a:r>
            <a:endParaRPr sz="14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944694" y="468083"/>
            <a:ext cx="6684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Caractéristiques</a:t>
            </a:r>
            <a:r>
              <a:rPr lang="en"/>
              <a:t> pertinentes vs redondantes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450199" y="1600200"/>
            <a:ext cx="71784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La sélection de caractéristiques conserve les </a:t>
            </a:r>
            <a:r>
              <a:rPr lang="en" sz="1400"/>
              <a:t>caractéristiques</a:t>
            </a:r>
            <a:r>
              <a:rPr lang="en" sz="1400"/>
              <a:t> pertinentes pour l'apprentissage et supprime les </a:t>
            </a:r>
            <a:r>
              <a:rPr lang="en" sz="1400"/>
              <a:t>caractéristiques</a:t>
            </a:r>
            <a:r>
              <a:rPr lang="en" sz="1400"/>
              <a:t> redondantes et non pertinentes.</a:t>
            </a:r>
            <a:endParaRPr sz="14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Par exemple, pour une tâche de classification binaire (f1 est pertinent ; f2 est redondant étant donné f1 ; f3 est non pertinent)</a:t>
            </a:r>
            <a:endParaRPr sz="14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descr="Chart, line chart&#10;&#10;Description automatically generated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243" y="2708432"/>
            <a:ext cx="6932218" cy="23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2249494" y="2091416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accent1"/>
                </a:solidFill>
              </a:rPr>
              <a:t>Méthodes basées sur l'apprentissage parcimonieux (sparsité)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Qu'est-ce que la parcimonie des caractéristiques ?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1192700" y="1428750"/>
            <a:ext cx="7435800" cy="30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 paramètres du modèle dans de nombreuses tâches peuvent être représentés sous la forme d’un vecteur w ou d’une matrice 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 parcimonie indique que de nombreux éléments dans w et W sont petits ou exactement nuls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Généralement défini comme ||w||</a:t>
            </a:r>
            <a:r>
              <a:rPr baseline="-25000" lang="en" sz="1500"/>
              <a:t>0</a:t>
            </a:r>
            <a:r>
              <a:rPr lang="en" sz="1500"/>
              <a:t> ≔ |{w</a:t>
            </a:r>
            <a:r>
              <a:rPr baseline="-25000" lang="en" sz="1500"/>
              <a:t>i</a:t>
            </a:r>
            <a:r>
              <a:rPr lang="en" sz="1500"/>
              <a:t> ;  w</a:t>
            </a:r>
            <a:r>
              <a:rPr baseline="-25000" lang="en" sz="1500"/>
              <a:t>i</a:t>
            </a:r>
            <a:r>
              <a:rPr lang="en" sz="1500"/>
              <a:t>≠0}|</a:t>
            </a:r>
            <a:endParaRPr sz="15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Diagram, schematic&#10;&#10;Description automatically generated" id="428" name="Google Shape;42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376" y="2951250"/>
            <a:ext cx="4572001" cy="169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Méthodes d'apprentissage parcimonieux - Un cadre général</a:t>
            </a:r>
            <a:endParaRPr sz="2520"/>
          </a:p>
        </p:txBody>
      </p:sp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772548" y="1600200"/>
            <a:ext cx="78561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Partons de la classification binaire ou du problème de régression univariée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Soit w le paramètre du modèle (alias coefficient de caractéristique), il peut être obtenu en résolvant les éléments suivants 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Diagram&#10;&#10;Description automatically generated" id="435" name="Google Shape;4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000" y="2658765"/>
            <a:ext cx="5397502" cy="18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Lasso [Tibshirani, 1996]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948725" y="990600"/>
            <a:ext cx="7560300" cy="40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"/>
              <a:t>égularisation à l'aide de la norme-1 des poids w</a:t>
            </a:r>
            <a:br>
              <a:rPr lang="en"/>
            </a:br>
            <a:br>
              <a:rPr lang="en"/>
            </a:b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Dans le cas d’une perte de moindre carré avec valeur de décalage, cela ressemble à: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Il est également équivalent au modèle suivant</a:t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&#10;&#10;Description automatically generated" id="442" name="Google Shape;44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150" y="1341668"/>
            <a:ext cx="3575050" cy="488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43" name="Google Shape;44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189" y="2687473"/>
            <a:ext cx="4112221" cy="1027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44" name="Google Shape;44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7126" y="4083577"/>
            <a:ext cx="3816351" cy="5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</a:pPr>
            <a:r>
              <a:rPr lang="en"/>
              <a:t>Pourquoi la norme-1 induit de la parsimonie?</a:t>
            </a:r>
            <a:endParaRPr/>
          </a:p>
        </p:txBody>
      </p:sp>
      <p:pic>
        <p:nvPicPr>
          <p:cNvPr descr="Diagram&#10;&#10;Description automatically generated" id="450" name="Google Shape;450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056" y="1600200"/>
            <a:ext cx="6550200" cy="2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la norme-1?</a:t>
            </a:r>
            <a:endParaRPr/>
          </a:p>
        </p:txBody>
      </p:sp>
      <p:sp>
        <p:nvSpPr>
          <p:cNvPr id="456" name="Google Shape;456;p68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899A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899A6"/>
              </a:solidFill>
              <a:highlight>
                <a:srgbClr val="FFFFFF"/>
              </a:highlight>
            </a:endParaRPr>
          </a:p>
        </p:txBody>
      </p:sp>
      <p:pic>
        <p:nvPicPr>
          <p:cNvPr id="457" name="Google Shape;4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75" y="1286175"/>
            <a:ext cx="3107174" cy="34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775" y="1000125"/>
            <a:ext cx="31432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775" y="4143375"/>
            <a:ext cx="1975718" cy="16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059250" y="4433400"/>
            <a:ext cx="43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C’est la plus petite relaxation convexe de la balle l</a:t>
            </a:r>
            <a:r>
              <a:rPr baseline="-25000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Notez que que pour l&lt;1 la norme l</a:t>
            </a:r>
            <a:r>
              <a:rPr baseline="-25000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n'est  pas une norme.</a:t>
            </a:r>
            <a:endParaRPr sz="1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Extension aux problèmes multi-classes ou multi-variés</a:t>
            </a:r>
            <a:endParaRPr sz="2520"/>
          </a:p>
        </p:txBody>
      </p:sp>
      <p:sp>
        <p:nvSpPr>
          <p:cNvPr id="466" name="Google Shape;466;p69"/>
          <p:cNvSpPr txBox="1"/>
          <p:nvPr>
            <p:ph idx="1" type="body"/>
          </p:nvPr>
        </p:nvSpPr>
        <p:spPr>
          <a:xfrm>
            <a:off x="494700" y="1295400"/>
            <a:ext cx="8267700" cy="31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Exige que les résultats de la sélection des entités soient cohérents entre plusieurs cibles dans la classification multi-classes ou la régression multi-variables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‖W‖ atteint une parcimonie de caractéristiques communes sur plusieurs cibles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Dans le cas d’une perte de moindre carré avec décalage, ressemble à ceci: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object, clock&#10;&#10;Description automatically generated" id="467" name="Google Shape;46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356" y="2073253"/>
            <a:ext cx="3500439" cy="49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468" name="Google Shape;46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6069" y="3852393"/>
            <a:ext cx="5321303" cy="11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050" y="2116612"/>
            <a:ext cx="109415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fonctionnalités basée sur l'apprentissage parcimonieux non supervisé</a:t>
            </a:r>
            <a:endParaRPr sz="2520"/>
          </a:p>
        </p:txBody>
      </p:sp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555700" y="1428750"/>
            <a:ext cx="8072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766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60"/>
              <a:buChar char="●"/>
            </a:pPr>
            <a:r>
              <a:rPr b="1" lang="en" sz="1560">
                <a:solidFill>
                  <a:schemeClr val="dk1"/>
                </a:solidFill>
              </a:rPr>
              <a:t>Sans étiquettes de classe</a:t>
            </a:r>
            <a:r>
              <a:rPr lang="en" sz="1560">
                <a:solidFill>
                  <a:schemeClr val="dk1"/>
                </a:solidFill>
              </a:rPr>
              <a:t>, nous essayons de trouver des </a:t>
            </a:r>
            <a:r>
              <a:rPr b="1" lang="en" sz="1560">
                <a:solidFill>
                  <a:schemeClr val="dk1"/>
                </a:solidFill>
              </a:rPr>
              <a:t>caractéristiques discriminantes</a:t>
            </a:r>
            <a:r>
              <a:rPr lang="en" sz="1560">
                <a:solidFill>
                  <a:schemeClr val="dk1"/>
                </a:solidFill>
              </a:rPr>
              <a:t> qui peuvent préserver la structure de regroupement des données</a:t>
            </a:r>
            <a:br>
              <a:rPr lang="en" sz="1560">
                <a:solidFill>
                  <a:schemeClr val="dk1"/>
                </a:solidFill>
              </a:rPr>
            </a:b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Char char="●"/>
            </a:pPr>
            <a:r>
              <a:rPr lang="en" sz="1560">
                <a:solidFill>
                  <a:schemeClr val="dk1"/>
                </a:solidFill>
              </a:rPr>
              <a:t>Il y a deux options</a:t>
            </a:r>
            <a:endParaRPr sz="1560">
              <a:solidFill>
                <a:schemeClr val="dk1"/>
              </a:solidFill>
            </a:endParaRPr>
          </a:p>
          <a:p>
            <a:pPr indent="-32766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Char char="○"/>
            </a:pPr>
            <a:r>
              <a:rPr lang="en" sz="1560">
                <a:solidFill>
                  <a:schemeClr val="dk1"/>
                </a:solidFill>
              </a:rPr>
              <a:t>Obtenir des clusters, puis effectuer FS (par exemple, MCFS)</a:t>
            </a:r>
            <a:endParaRPr sz="1560">
              <a:solidFill>
                <a:schemeClr val="dk1"/>
              </a:solidFill>
            </a:endParaRPr>
          </a:p>
          <a:p>
            <a:pPr indent="-32766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Char char="○"/>
            </a:pPr>
            <a:r>
              <a:rPr lang="en" sz="1560">
                <a:solidFill>
                  <a:schemeClr val="dk1"/>
                </a:solidFill>
              </a:rPr>
              <a:t>Intégrer FS dans le clustering (par exemple, NDFS)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60"/>
              <a:buChar char="●"/>
            </a:pPr>
            <a:r>
              <a:rPr lang="en" sz="1560">
                <a:solidFill>
                  <a:schemeClr val="dk1"/>
                </a:solidFill>
              </a:rPr>
              <a:t>La deuxième option est préférée car toutes les fonctionnalités ne sont pas utiles pour trouver la structure de clustering</a:t>
            </a:r>
            <a:endParaRPr sz="156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60">
              <a:solidFill>
                <a:schemeClr val="dk1"/>
              </a:solidFill>
            </a:endParaRPr>
          </a:p>
        </p:txBody>
      </p:sp>
      <p:pic>
        <p:nvPicPr>
          <p:cNvPr descr="Diagram&#10;&#10;Description automatically generated" id="476" name="Google Shape;4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8810" y="1887890"/>
            <a:ext cx="1709649" cy="1367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477" name="Google Shape;4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784" y="4116573"/>
            <a:ext cx="5727702" cy="91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fonctionnalités multi-clusters (MCFS) [Cai et al., 2011]</a:t>
            </a:r>
            <a:endParaRPr sz="2520"/>
          </a:p>
        </p:txBody>
      </p:sp>
      <p:sp>
        <p:nvSpPr>
          <p:cNvPr id="483" name="Google Shape;483;p71"/>
          <p:cNvSpPr txBox="1"/>
          <p:nvPr>
            <p:ph idx="1" type="body"/>
          </p:nvPr>
        </p:nvSpPr>
        <p:spPr>
          <a:xfrm>
            <a:off x="759000" y="1428750"/>
            <a:ext cx="78696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465" u="sng">
                <a:solidFill>
                  <a:schemeClr val="accent1"/>
                </a:solidFill>
              </a:rPr>
              <a:t>Idée de base :</a:t>
            </a:r>
            <a:r>
              <a:rPr lang="en" sz="1465">
                <a:solidFill>
                  <a:schemeClr val="accent1"/>
                </a:solidFill>
              </a:rPr>
              <a:t> </a:t>
            </a:r>
            <a:r>
              <a:rPr lang="en" sz="1465">
                <a:solidFill>
                  <a:schemeClr val="dk1"/>
                </a:solidFill>
              </a:rPr>
              <a:t>les fonctionnalités sélectionnées doivent préserver la structure du cluster</a:t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465">
                <a:solidFill>
                  <a:schemeClr val="accent1"/>
                </a:solidFill>
              </a:rPr>
              <a:t>Étape 1 :</a:t>
            </a:r>
            <a:r>
              <a:rPr lang="en" sz="1465">
                <a:solidFill>
                  <a:schemeClr val="dk1"/>
                </a:solidFill>
              </a:rPr>
              <a:t> regroupement spectral pour trouver la structure de cluster intrinsèque</a:t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465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465">
                <a:solidFill>
                  <a:schemeClr val="accent1"/>
                </a:solidFill>
              </a:rPr>
              <a:t>Étape 2 :</a:t>
            </a:r>
            <a:r>
              <a:rPr lang="en" sz="1465">
                <a:solidFill>
                  <a:schemeClr val="dk1"/>
                </a:solidFill>
              </a:rPr>
              <a:t> exécutez Lasso sur chaque cluster :</a:t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465">
                <a:solidFill>
                  <a:schemeClr val="accent1"/>
                </a:solidFill>
              </a:rPr>
              <a:t>Étape 3 : </a:t>
            </a:r>
            <a:r>
              <a:rPr lang="en" sz="1465">
                <a:solidFill>
                  <a:schemeClr val="dk1"/>
                </a:solidFill>
              </a:rPr>
              <a:t>combinez plusieurs coefficients de fonctionnalité et obtenez le score de fonctionnalité</a:t>
            </a:r>
            <a:endParaRPr sz="1465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465">
              <a:solidFill>
                <a:schemeClr val="accent1"/>
              </a:solidFill>
            </a:endParaRPr>
          </a:p>
        </p:txBody>
      </p:sp>
      <p:pic>
        <p:nvPicPr>
          <p:cNvPr id="484" name="Google Shape;4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5409" y="2122173"/>
            <a:ext cx="5562603" cy="510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85" name="Google Shape;4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918" y="2741238"/>
            <a:ext cx="3785792" cy="515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building&#10;&#10;Description automatically generated" id="486" name="Google Shape;48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0045" y="3957478"/>
            <a:ext cx="1213106" cy="1077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487" name="Google Shape;48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7635" y="4153576"/>
            <a:ext cx="4635892" cy="60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non négatives non supervisées (NDFS) [Li et al., 2012]</a:t>
            </a:r>
            <a:endParaRPr sz="2520"/>
          </a:p>
        </p:txBody>
      </p:sp>
      <p:sp>
        <p:nvSpPr>
          <p:cNvPr id="493" name="Google Shape;493;p72"/>
          <p:cNvSpPr txBox="1"/>
          <p:nvPr>
            <p:ph idx="1" type="body"/>
          </p:nvPr>
        </p:nvSpPr>
        <p:spPr>
          <a:xfrm>
            <a:off x="860650" y="1270000"/>
            <a:ext cx="7949100" cy="3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Effectuer jointement le regroupement spectral et la sélection des caractéristiques</a:t>
            </a:r>
            <a:endParaRPr sz="1600"/>
          </a:p>
          <a:p>
            <a:pPr indent="-2413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La matrice d’indicateur de grappe pondérée G peut être obtenue à l’aide d’une analyse spectrale non négative: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endParaRPr sz="1600"/>
          </a:p>
          <a:p>
            <a:pPr indent="-2413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Incorporer la matrice de cluster dans la sélection des entités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endParaRPr sz="1600"/>
          </a:p>
          <a:p>
            <a:pPr indent="-2413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Score de fonctionnalité obtenu à partir de W (plus la valeur est élevée, mieux c’est)</a:t>
            </a:r>
            <a:endParaRPr sz="16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A picture containing diagram&#10;&#10;Description automatically generated" id="494" name="Google Shape;4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723" y="2124074"/>
            <a:ext cx="5316124" cy="106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95" name="Google Shape;49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7659" y="3624015"/>
            <a:ext cx="4179491" cy="7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Extraction de caractéristiques vs sélection de caractéristiques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3997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●"/>
            </a:pPr>
            <a:r>
              <a:rPr b="1" lang="en" sz="1395"/>
              <a:t>Points communs</a:t>
            </a:r>
            <a:endParaRPr b="1"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Accélérer le processus d'apprentissage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Réduire les besoins de stockage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Améliorer les performances d'apprentissage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Construire des modèles qui généralisent mieux</a:t>
            </a:r>
            <a:endParaRPr sz="1395"/>
          </a:p>
          <a:p>
            <a:pPr indent="0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95"/>
          </a:p>
          <a:p>
            <a:pPr indent="-233997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●"/>
            </a:pPr>
            <a:r>
              <a:rPr b="1" lang="en" sz="1395"/>
              <a:t>Différences</a:t>
            </a:r>
            <a:endParaRPr b="1"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b="1" lang="en" sz="1395"/>
              <a:t>L'extraction</a:t>
            </a:r>
            <a:r>
              <a:rPr lang="en" sz="1395"/>
              <a:t> de caractéristiques  obtient de nouvelles caractéristiques  tandis que la </a:t>
            </a:r>
            <a:r>
              <a:rPr b="1" lang="en" sz="1395"/>
              <a:t>sélection</a:t>
            </a:r>
            <a:r>
              <a:rPr lang="en" sz="1395"/>
              <a:t> de caractéristiques  sélectionne un sous-ensemble de celles d'origine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La </a:t>
            </a:r>
            <a:r>
              <a:rPr b="1" lang="en" sz="1395"/>
              <a:t>sélection</a:t>
            </a:r>
            <a:r>
              <a:rPr lang="en" sz="1395"/>
              <a:t> des caractéristiques  conserve les significations physiques et donne aux modèles une meilleure lisibilité et interprétabilité</a:t>
            </a:r>
            <a:endParaRPr sz="139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Méthodes basées sur l'apprentissage parcimonieux - Résumé</a:t>
            </a:r>
            <a:endParaRPr sz="2520"/>
          </a:p>
        </p:txBody>
      </p:sp>
      <p:sp>
        <p:nvSpPr>
          <p:cNvPr id="501" name="Google Shape;501;p73"/>
          <p:cNvSpPr txBox="1"/>
          <p:nvPr>
            <p:ph idx="1" type="body"/>
          </p:nvPr>
        </p:nvSpPr>
        <p:spPr>
          <a:xfrm>
            <a:off x="1727200" y="1333500"/>
            <a:ext cx="68985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255"/>
              <a:t>Autres méthodes basées sur l'apprentissage parcimonieux</a:t>
            </a:r>
            <a:endParaRPr sz="1255"/>
          </a:p>
          <a:p>
            <a:pPr indent="-308292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Sélection de caractéristiques informées multi-étiquettes [Jian et al. 2016]</a:t>
            </a:r>
            <a:endParaRPr sz="1255"/>
          </a:p>
          <a:p>
            <a:pPr indent="-3082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Sélection de </a:t>
            </a:r>
            <a:r>
              <a:rPr lang="en" sz="1255"/>
              <a:t>caractéristiques</a:t>
            </a:r>
            <a:r>
              <a:rPr lang="en" sz="1255"/>
              <a:t> embarquées non supervisée [Wang et al. 2015]</a:t>
            </a:r>
            <a:endParaRPr sz="1255"/>
          </a:p>
          <a:p>
            <a:pPr indent="-3082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Sélection de </a:t>
            </a:r>
            <a:r>
              <a:rPr lang="en" sz="1255"/>
              <a:t>caractéristiques </a:t>
            </a:r>
            <a:r>
              <a:rPr lang="en" sz="1255"/>
              <a:t>d'apprentissage de structure adaptative [Du et al. 2015]</a:t>
            </a:r>
            <a:endParaRPr sz="1255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255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255" u="sng"/>
              <a:t>Avantages:</a:t>
            </a:r>
            <a:endParaRPr sz="1255" u="sng"/>
          </a:p>
          <a:p>
            <a:pPr indent="-308292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Bonnes performances pour la méthode d'apprentissage sous-jacente.</a:t>
            </a:r>
            <a:endParaRPr sz="1255"/>
          </a:p>
          <a:p>
            <a:pPr indent="-3082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Bonne interprétabilité du modèle.</a:t>
            </a:r>
            <a:endParaRPr sz="1255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255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255" u="sng"/>
              <a:t>Les inconvénients:</a:t>
            </a:r>
            <a:endParaRPr sz="1255" u="sng"/>
          </a:p>
          <a:p>
            <a:pPr indent="-308292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Les fonctions sélectionnées peuvent ne pas convenir à d'autres tâches.</a:t>
            </a:r>
            <a:endParaRPr sz="1255"/>
          </a:p>
          <a:p>
            <a:pPr indent="-3082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55"/>
              <a:buChar char="●"/>
            </a:pPr>
            <a:r>
              <a:rPr lang="en" sz="1255"/>
              <a:t>Nécessite de résoudre des problèmes d'optimisation non lisses, ce qui est coûteux en calculs.</a:t>
            </a:r>
            <a:endParaRPr sz="1255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255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/>
          <p:nvPr>
            <p:ph type="title"/>
          </p:nvPr>
        </p:nvSpPr>
        <p:spPr>
          <a:xfrm>
            <a:off x="3049594" y="2180316"/>
            <a:ext cx="49005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accent1"/>
                </a:solidFill>
              </a:rPr>
              <a:t>Méthodes statistiques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Méthodes basées sur les statistiques</a:t>
            </a:r>
            <a:endParaRPr/>
          </a:p>
        </p:txBody>
      </p:sp>
      <p:sp>
        <p:nvSpPr>
          <p:cNvPr id="512" name="Google Shape;512;p75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Cette famille d'algorithmes est basée sur différentes méthodes statistiques pour mesurer l'importance des caractéristiques</a:t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La plupart d'entre elles sont des méthodes de sélection de fonctionnalités de filtre</a:t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La plupart des algorithmes évaluent les fonctionnalités individuellement, de sorte que la </a:t>
            </a:r>
            <a:r>
              <a:rPr b="1" lang="en" sz="1260"/>
              <a:t>redondance des fonctionnalités est inévitablement ignorée</a:t>
            </a:r>
            <a:endParaRPr b="1"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La plupart des algorithmes ne peuvent gérer que des </a:t>
            </a:r>
            <a:r>
              <a:rPr b="1" lang="en" sz="1260"/>
              <a:t>données discrètes</a:t>
            </a:r>
            <a:r>
              <a:rPr lang="en" sz="1260"/>
              <a:t>, les caractéristiques numériques doivent d'abord être discrétisées</a:t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</p:txBody>
      </p:sp>
      <p:pic>
        <p:nvPicPr>
          <p:cNvPr descr="Chart, histogram&#10;&#10;Description automatically generated" id="513" name="Google Shape;5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699" y="3500183"/>
            <a:ext cx="3462337" cy="152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Score T [Davis et Sampson, 1986]</a:t>
            </a:r>
            <a:endParaRPr/>
          </a:p>
        </p:txBody>
      </p:sp>
      <p:sp>
        <p:nvSpPr>
          <p:cNvPr id="519" name="Google Shape;519;p76"/>
          <p:cNvSpPr txBox="1"/>
          <p:nvPr>
            <p:ph idx="1" type="body"/>
          </p:nvPr>
        </p:nvSpPr>
        <p:spPr>
          <a:xfrm>
            <a:off x="1050375" y="1092200"/>
            <a:ext cx="7578000" cy="38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est utilisé pour les problèmes de classification binaire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Évalue si la caractéristique rend les moyennes des échantillons de deux classes statistiquement significatives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 t-score de chaque fonctionnalité f</a:t>
            </a:r>
            <a:r>
              <a:rPr baseline="-25000" lang="en"/>
              <a:t>i</a:t>
            </a:r>
            <a:r>
              <a:rPr lang="en"/>
              <a:t> 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Plus le score t est élevé, plus la fonctionnalité est importante</a:t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520" name="Google Shape;52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900" y="2571750"/>
            <a:ext cx="4572003" cy="13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>
            <p:ph type="title"/>
          </p:nvPr>
        </p:nvSpPr>
        <p:spPr>
          <a:xfrm>
            <a:off x="1381517" y="266700"/>
            <a:ext cx="7206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Méthodes basées sur les statistiques - Résumé</a:t>
            </a:r>
            <a:endParaRPr sz="2520"/>
          </a:p>
        </p:txBody>
      </p:sp>
      <p:sp>
        <p:nvSpPr>
          <p:cNvPr id="526" name="Google Shape;526;p77"/>
          <p:cNvSpPr txBox="1"/>
          <p:nvPr>
            <p:ph idx="1" type="body"/>
          </p:nvPr>
        </p:nvSpPr>
        <p:spPr>
          <a:xfrm>
            <a:off x="1663701" y="1257300"/>
            <a:ext cx="69618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355"/>
              <a:t>Autres méthodes basées sur les statistiques</a:t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Faible variance – CFS [Hall et Smith, 1999]</a:t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Kruskal Wallis [McKnight, 2010]…</a:t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355" u="sng"/>
              <a:t>Avantages:</a:t>
            </a:r>
            <a:endParaRPr sz="1355" u="sng"/>
          </a:p>
          <a:p>
            <a:pPr indent="-31464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Calcul efficace</a:t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Les caractéristiques sélectionnées peuvent être généralisées à des tâches d'apprentissage ultérieures</a:t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355" u="sng"/>
              <a:t>Les inconvénients:</a:t>
            </a:r>
            <a:endParaRPr sz="1355" u="sng"/>
          </a:p>
          <a:p>
            <a:pPr indent="-31464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Impossible de gérer la redondance des fonctionnalités</a:t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Exige des techniques de discrétisation des données</a:t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De nombreuses mesures statistiques ne sont pas aussi efficaces dans un espace à </a:t>
            </a:r>
            <a:r>
              <a:rPr lang="en" sz="1355"/>
              <a:t>haute dimension.</a:t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0" lvl="0" marL="38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Autres types de méthodes</a:t>
            </a:r>
            <a:endParaRPr/>
          </a:p>
        </p:txBody>
      </p:sp>
      <p:sp>
        <p:nvSpPr>
          <p:cNvPr id="532" name="Google Shape;532;p78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18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95"/>
              <a:buChar char="●"/>
            </a:pPr>
            <a:r>
              <a:rPr lang="en" sz="1395">
                <a:solidFill>
                  <a:schemeClr val="accent1"/>
                </a:solidFill>
              </a:rPr>
              <a:t>Sélection de caractéristiques basée sur la reconstruction</a:t>
            </a:r>
            <a:endParaRPr sz="1395">
              <a:solidFill>
                <a:schemeClr val="accent1"/>
              </a:solidFill>
            </a:endParaRPr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○"/>
            </a:pPr>
            <a:r>
              <a:rPr lang="en" sz="1395">
                <a:solidFill>
                  <a:schemeClr val="dk1"/>
                </a:solidFill>
              </a:rPr>
              <a:t>Minimiser l'erreur de reconstruction des données avec les caractéristiques sélectionnées</a:t>
            </a:r>
            <a:endParaRPr sz="1395">
              <a:solidFill>
                <a:schemeClr val="dk1"/>
              </a:solidFill>
            </a:endParaRPr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○"/>
            </a:pPr>
            <a:r>
              <a:rPr lang="en" sz="1395">
                <a:solidFill>
                  <a:schemeClr val="dk1"/>
                </a:solidFill>
              </a:rPr>
              <a:t>La fonction de reconstruction peut être à la fois linéaire et non linéaire</a:t>
            </a:r>
            <a:endParaRPr sz="139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95">
              <a:solidFill>
                <a:schemeClr val="accent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95"/>
              <a:buChar char="●"/>
            </a:pPr>
            <a:r>
              <a:rPr lang="en" sz="1395">
                <a:solidFill>
                  <a:schemeClr val="accent1"/>
                </a:solidFill>
              </a:rPr>
              <a:t>Sélection de caractéristiques hybrides</a:t>
            </a:r>
            <a:endParaRPr sz="1395">
              <a:solidFill>
                <a:schemeClr val="accent1"/>
              </a:solidFill>
            </a:endParaRPr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○"/>
            </a:pPr>
            <a:r>
              <a:rPr lang="en" sz="1395">
                <a:solidFill>
                  <a:schemeClr val="dk1"/>
                </a:solidFill>
              </a:rPr>
              <a:t>Construire un ensemble de différents résultats de sélection de caractéristiques</a:t>
            </a:r>
            <a:endParaRPr sz="1395">
              <a:solidFill>
                <a:schemeClr val="dk1"/>
              </a:solidFill>
            </a:endParaRPr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○"/>
            </a:pPr>
            <a:r>
              <a:rPr lang="en" sz="1395">
                <a:solidFill>
                  <a:schemeClr val="dk1"/>
                </a:solidFill>
              </a:rPr>
              <a:t>Agréger les différents résultats en un résultat consensuel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95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Problèmes de sélection des caractéristiques</a:t>
            </a:r>
            <a:endParaRPr/>
          </a:p>
        </p:txBody>
      </p:sp>
      <p:sp>
        <p:nvSpPr>
          <p:cNvPr id="538" name="Google Shape;538;p79"/>
          <p:cNvSpPr txBox="1"/>
          <p:nvPr>
            <p:ph idx="1" type="body"/>
          </p:nvPr>
        </p:nvSpPr>
        <p:spPr>
          <a:xfrm>
            <a:off x="413375" y="1579875"/>
            <a:ext cx="821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La popularité récente des mégadonnées présente des défis pour les algorithmes de </a:t>
            </a:r>
            <a:r>
              <a:rPr lang="en" sz="1800"/>
              <a:t>sélection</a:t>
            </a:r>
            <a:r>
              <a:rPr lang="en" sz="1800"/>
              <a:t> conventionnels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Données en continu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Données hétérogènes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Structures entre les caractéristiques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Volume de données collectées</a:t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descr="Diagram&#10;&#10;Description automatically generated" id="539" name="Google Shape;53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0849" y="2266543"/>
            <a:ext cx="2783284" cy="273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0"/>
          <p:cNvSpPr txBox="1"/>
          <p:nvPr>
            <p:ph type="title"/>
          </p:nvPr>
        </p:nvSpPr>
        <p:spPr>
          <a:xfrm>
            <a:off x="1397000" y="468083"/>
            <a:ext cx="72315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Quelques autres méthodes de FS</a:t>
            </a:r>
            <a:endParaRPr/>
          </a:p>
        </p:txBody>
      </p:sp>
      <p:sp>
        <p:nvSpPr>
          <p:cNvPr id="545" name="Google Shape;545;p80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Sélection de caractéristiques avec des caractéristiques structurées</a:t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Sélection de caractéristiques avec des données hétérogènes</a:t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Sélection de caractéristiques multi-sources</a:t>
            </a:r>
            <a:endParaRPr sz="1500"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1"/>
          <p:cNvSpPr txBox="1"/>
          <p:nvPr>
            <p:ph type="title"/>
          </p:nvPr>
        </p:nvSpPr>
        <p:spPr>
          <a:xfrm>
            <a:off x="2147894" y="2091416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30"/>
              <a:buFont typeface="Century Gothic"/>
              <a:buNone/>
            </a:pPr>
            <a:r>
              <a:rPr b="1" lang="en" sz="2520">
                <a:solidFill>
                  <a:schemeClr val="accent1"/>
                </a:solidFill>
              </a:rPr>
              <a:t>Sélection de caractéristiques avec des caractéristiques structurées</a:t>
            </a:r>
            <a:endParaRPr sz="252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avec des caractéristiques structurées - Un cadre</a:t>
            </a:r>
            <a:endParaRPr sz="2520"/>
          </a:p>
        </p:txBody>
      </p:sp>
      <p:sp>
        <p:nvSpPr>
          <p:cNvPr id="556" name="Google Shape;556;p82"/>
          <p:cNvSpPr txBox="1"/>
          <p:nvPr>
            <p:ph idx="1" type="body"/>
          </p:nvPr>
        </p:nvSpPr>
        <p:spPr>
          <a:xfrm>
            <a:off x="1941908" y="1600199"/>
            <a:ext cx="6986400" cy="3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rPr lang="en" sz="1385"/>
              <a:t>Une approche populaire et réussie consiste à minimiser l'erreur d'ajustement pénalisée par la régularisation structurelle</a:t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rPr lang="en" sz="1385"/>
              <a:t>La formulation ci-dessus est flexible en incorporant divers types de structures parmi les caractéristiques</a:t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455"/>
              <a:buNone/>
            </a:pPr>
            <a:r>
              <a:t/>
            </a:r>
            <a:endParaRPr sz="1385"/>
          </a:p>
        </p:txBody>
      </p:sp>
      <p:pic>
        <p:nvPicPr>
          <p:cNvPr descr="A picture containing graphical user interface, diagram, application&#10;&#10;Description automatically generated" id="557" name="Google Shape;55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221160"/>
            <a:ext cx="4838699" cy="1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Interprétabilité des algorithmes d'apprentissage</a:t>
            </a:r>
            <a:endParaRPr/>
          </a:p>
        </p:txBody>
      </p:sp>
      <p:pic>
        <p:nvPicPr>
          <p:cNvPr descr="Diagram&#10;&#10;Description automatically generated" id="100" name="Google Shape;1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153" y="1600200"/>
            <a:ext cx="6024300" cy="2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3"/>
          <p:cNvSpPr txBox="1"/>
          <p:nvPr>
            <p:ph type="title"/>
          </p:nvPr>
        </p:nvSpPr>
        <p:spPr>
          <a:xfrm>
            <a:off x="1627194" y="312676"/>
            <a:ext cx="668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Structure de groupe - Groupe Lasso [ Yuan et Lin 2006]</a:t>
            </a:r>
            <a:endParaRPr sz="2520"/>
          </a:p>
        </p:txBody>
      </p:sp>
      <p:sp>
        <p:nvSpPr>
          <p:cNvPr id="563" name="Google Shape;563;p83"/>
          <p:cNvSpPr txBox="1"/>
          <p:nvPr>
            <p:ph idx="1" type="body"/>
          </p:nvPr>
        </p:nvSpPr>
        <p:spPr>
          <a:xfrm>
            <a:off x="1084274" y="1600200"/>
            <a:ext cx="75444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Les caractéristiques forment une structure de groupe dans de nombreuses applications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Le lasso de groupe sélectionne ou ne sélectionne pas un groupe dans son ensemble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</p:txBody>
      </p:sp>
      <p:pic>
        <p:nvPicPr>
          <p:cNvPr descr="A picture containing diagram&#10;&#10;Description automatically generated" id="564" name="Google Shape;56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587" y="2091416"/>
            <a:ext cx="4952902" cy="960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65" name="Google Shape;56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650" y="3778925"/>
            <a:ext cx="5425628" cy="12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4"/>
          <p:cNvSpPr txBox="1"/>
          <p:nvPr>
            <p:ph type="title"/>
          </p:nvPr>
        </p:nvSpPr>
        <p:spPr>
          <a:xfrm>
            <a:off x="1511300" y="468083"/>
            <a:ext cx="711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Lasso de groupe parcimonieux [Friedman et al 2010]</a:t>
            </a:r>
            <a:endParaRPr/>
          </a:p>
        </p:txBody>
      </p:sp>
      <p:sp>
        <p:nvSpPr>
          <p:cNvPr id="571" name="Google Shape;571;p84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Pour certaines applications, il est souhaitable de sélectionner des caractéristiques représentatives à partir de groupes sélectionnés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rPr lang="en" sz="1395"/>
              <a:t>Le lasso de groupe </a:t>
            </a:r>
            <a:r>
              <a:rPr lang="en" sz="1395"/>
              <a:t>parcimonieux</a:t>
            </a:r>
            <a:r>
              <a:rPr lang="en" sz="1395"/>
              <a:t> effectue simultanément la sélection de groupe et la sélection de </a:t>
            </a:r>
            <a:r>
              <a:rPr lang="en" sz="1395"/>
              <a:t>caractéristiques</a:t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085"/>
              <a:buNone/>
            </a:pPr>
            <a:r>
              <a:t/>
            </a:r>
            <a:endParaRPr sz="1395"/>
          </a:p>
        </p:txBody>
      </p:sp>
      <p:pic>
        <p:nvPicPr>
          <p:cNvPr descr="Chart, waterfall chart&#10;&#10;Description automatically generated" id="572" name="Google Shape;57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016808"/>
            <a:ext cx="5854699" cy="152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Structure du groupe - Résumé</a:t>
            </a:r>
            <a:endParaRPr/>
          </a:p>
        </p:txBody>
      </p:sp>
      <p:sp>
        <p:nvSpPr>
          <p:cNvPr id="578" name="Google Shape;578;p85"/>
          <p:cNvSpPr txBox="1"/>
          <p:nvPr>
            <p:ph idx="1" type="body"/>
          </p:nvPr>
        </p:nvSpPr>
        <p:spPr>
          <a:xfrm>
            <a:off x="865699" y="1600200"/>
            <a:ext cx="77628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Comparaison entre Lasso, Group Lasso et Sparse Group Lasso</a:t>
            </a:r>
            <a:endParaRPr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579" name="Google Shape;5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800" y="2185153"/>
            <a:ext cx="4165595" cy="186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Structure arborescente parmi les caractéristiques</a:t>
            </a:r>
            <a:endParaRPr/>
          </a:p>
        </p:txBody>
      </p:sp>
      <p:sp>
        <p:nvSpPr>
          <p:cNvPr id="585" name="Google Shape;585;p86"/>
          <p:cNvSpPr txBox="1"/>
          <p:nvPr>
            <p:ph idx="1" type="body"/>
          </p:nvPr>
        </p:nvSpPr>
        <p:spPr>
          <a:xfrm>
            <a:off x="1450250" y="1365275"/>
            <a:ext cx="7244100" cy="4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4191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Les caractéristiques peuvent présenter une structure arborescente (hiérarchique)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Pixels d'images de visage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L'expression du gène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Mots de documents</a:t>
            </a:r>
            <a:endParaRPr sz="13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pic>
        <p:nvPicPr>
          <p:cNvPr descr="Diagram&#10;&#10;Description automatically generated" id="586" name="Google Shape;58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087" y="1684696"/>
            <a:ext cx="2995612" cy="3202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87" name="Google Shape;58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4694" y="2540683"/>
            <a:ext cx="2768399" cy="234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7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Lasso de groupe guidé par les arbres [Liu et Ye 2010]</a:t>
            </a:r>
            <a:endParaRPr sz="2520"/>
          </a:p>
        </p:txBody>
      </p:sp>
      <p:sp>
        <p:nvSpPr>
          <p:cNvPr id="593" name="Google Shape;593;p87"/>
          <p:cNvSpPr txBox="1"/>
          <p:nvPr>
            <p:ph idx="1" type="body"/>
          </p:nvPr>
        </p:nvSpPr>
        <p:spPr>
          <a:xfrm>
            <a:off x="1084374" y="1600200"/>
            <a:ext cx="75441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nœuds feuilles sont des caractéristiques individuelles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nœuds internes sont un groupe de fonctionnalités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Chaque nœud interne a un poids indiquant à quel point les entités de son sous-arbre sont corrélées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xt, letter&#10;&#10;Description automatically generated" id="594" name="Google Shape;59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425" y="3317150"/>
            <a:ext cx="4711696" cy="157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Structure du graphique parmi les caractéristiques</a:t>
            </a:r>
            <a:endParaRPr/>
          </a:p>
        </p:txBody>
      </p:sp>
      <p:sp>
        <p:nvSpPr>
          <p:cNvPr id="600" name="Google Shape;600;p88"/>
          <p:cNvSpPr txBox="1"/>
          <p:nvPr>
            <p:ph idx="1" type="body"/>
          </p:nvPr>
        </p:nvSpPr>
        <p:spPr>
          <a:xfrm>
            <a:off x="1238250" y="1428975"/>
            <a:ext cx="73905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Les caractéristiques peuvent présenter une structure graphique</a:t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Synonymes et antonymes entre différents mots</a:t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Relations de régulation entre les gènes</a:t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-139700" lvl="1" marL="5588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descr="A picture containing diagram&#10;&#10;Description automatically generated" id="601" name="Google Shape;60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275" y="3048000"/>
            <a:ext cx="5068384" cy="188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Graphe Lasso [Ye et Liu 2012]</a:t>
            </a:r>
            <a:endParaRPr/>
          </a:p>
        </p:txBody>
      </p:sp>
      <p:sp>
        <p:nvSpPr>
          <p:cNvPr id="607" name="Google Shape;607;p89"/>
          <p:cNvSpPr txBox="1"/>
          <p:nvPr>
            <p:ph idx="1" type="body"/>
          </p:nvPr>
        </p:nvSpPr>
        <p:spPr>
          <a:xfrm>
            <a:off x="937849" y="1600200"/>
            <a:ext cx="76908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Deux nœuds sont connectés si deux entités f_i et f_j ont tendance à être sélectionnées ensemble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Leurs poids de caractéristiques sont similaires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Imposer une régularisation sur le graphe d’entités</a:t>
            </a:r>
            <a:endParaRPr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company name&#10;&#10;Description automatically generated" id="608" name="Google Shape;60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3519016"/>
            <a:ext cx="5194298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609" name="Google Shape;60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588" y="2339975"/>
            <a:ext cx="2436814" cy="182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Lasso fusionné guidé par un graphe (GFLasso) [Kim et Xing 2009]</a:t>
            </a:r>
            <a:endParaRPr/>
          </a:p>
        </p:txBody>
      </p:sp>
      <p:sp>
        <p:nvSpPr>
          <p:cNvPr id="615" name="Google Shape;615;p90"/>
          <p:cNvSpPr txBox="1"/>
          <p:nvPr>
            <p:ph idx="1" type="body"/>
          </p:nvPr>
        </p:nvSpPr>
        <p:spPr>
          <a:xfrm>
            <a:off x="532498" y="1585550"/>
            <a:ext cx="80790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 Lasso suppose que les entités connectées ont des coefficients d'entité similaires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Cependant, les caractéristiques peuvent également être négativement corrélées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GFLasso considère explicitement les corrélations de caractéristiques positives et négatives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Graphical user interface, application&#10;&#10;Description automatically generated" id="616" name="Google Shape;61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000" y="3028605"/>
            <a:ext cx="5691407" cy="167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avec des caractéristiques structurées - Résumé</a:t>
            </a:r>
            <a:endParaRPr sz="2520"/>
          </a:p>
        </p:txBody>
      </p:sp>
      <p:sp>
        <p:nvSpPr>
          <p:cNvPr id="622" name="Google Shape;622;p91"/>
          <p:cNvSpPr txBox="1"/>
          <p:nvPr>
            <p:ph idx="1" type="body"/>
          </p:nvPr>
        </p:nvSpPr>
        <p:spPr>
          <a:xfrm>
            <a:off x="1260224" y="1600200"/>
            <a:ext cx="73683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390"/>
              <a:t>Incorpore des structures de caractéristiques en tant que connaissances préalables</a:t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390" u="sng"/>
              <a:t>Avantages:</a:t>
            </a:r>
            <a:endParaRPr sz="1390" u="sng"/>
          </a:p>
          <a:p>
            <a:pPr indent="-31686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90"/>
              <a:buChar char="●"/>
            </a:pPr>
            <a:r>
              <a:rPr lang="en" sz="1390"/>
              <a:t>Améliore les performances d'apprentissage dans de nombreux cas</a:t>
            </a:r>
            <a:endParaRPr sz="1390"/>
          </a:p>
          <a:p>
            <a:pPr indent="-3168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" sz="1390"/>
              <a:t>Rend le processus d'apprentissage plus interprétable</a:t>
            </a:r>
            <a:endParaRPr sz="1390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390" u="sng"/>
              <a:t>Les inconvénients:</a:t>
            </a:r>
            <a:endParaRPr sz="1390" u="sng"/>
          </a:p>
          <a:p>
            <a:pPr indent="-31686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90"/>
              <a:buChar char="●"/>
            </a:pPr>
            <a:r>
              <a:rPr lang="en" sz="1390"/>
              <a:t>Exige des informations sur l'étiquette pour guider la sélection des caractéristiques</a:t>
            </a:r>
            <a:endParaRPr sz="1390"/>
          </a:p>
          <a:p>
            <a:pPr indent="-3168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" sz="1390"/>
              <a:t>Nécessite de résoudre des problèmes complexes d'optimisation non lisses</a:t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90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9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/>
          <p:nvPr>
            <p:ph type="title"/>
          </p:nvPr>
        </p:nvSpPr>
        <p:spPr>
          <a:xfrm>
            <a:off x="2071694" y="23984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30"/>
              <a:buFont typeface="Century Gothic"/>
              <a:buNone/>
            </a:pPr>
            <a:r>
              <a:rPr b="1" lang="en" sz="2520">
                <a:solidFill>
                  <a:schemeClr val="accent1"/>
                </a:solidFill>
              </a:rPr>
              <a:t>Sélection de caractéristiques avec des données hétérogènes</a:t>
            </a:r>
            <a:endParaRPr sz="25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Quand-est que</a:t>
            </a:r>
            <a:r>
              <a:rPr lang="en"/>
              <a:t> la sélection des caractéristiques est importante ?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Données avec du bruit</a:t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Beaucoup de caractéristiques peu fréquentes</a:t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Utilisation de caractéristiques multi-types (par exemple, multimodales)</a:t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Trop de caractéristiques par rapport aux échantillons</a:t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Modèle complexe</a:t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échantillons dans le scénario réel ne sont pas homogènes avec les échantillons de formation et de test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3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avec des données hétérogènes</a:t>
            </a:r>
            <a:endParaRPr sz="2520"/>
          </a:p>
        </p:txBody>
      </p:sp>
      <p:pic>
        <p:nvPicPr>
          <p:cNvPr descr="Diagram&#10;&#10;Description automatically generated" id="633" name="Google Shape;633;p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1" y="1583530"/>
            <a:ext cx="5156100" cy="3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avec des données hétérogènes</a:t>
            </a:r>
            <a:endParaRPr sz="2520"/>
          </a:p>
        </p:txBody>
      </p:sp>
      <p:sp>
        <p:nvSpPr>
          <p:cNvPr id="639" name="Google Shape;639;p94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4327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Les algorithmes de sélection de caractéristiques traditionnels sont destinés à une seule source et sont fortement basés sur les données </a:t>
            </a:r>
            <a:r>
              <a:rPr b="1" lang="en" sz="1665"/>
              <a:t>i.i.d. supposition</a:t>
            </a:r>
            <a:endParaRPr b="1" sz="1665"/>
          </a:p>
          <a:p>
            <a:pPr indent="-3343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Les données hétérogènes prévalent et ne sont souvent pas i.i.d.</a:t>
            </a:r>
            <a:endParaRPr sz="1665"/>
          </a:p>
          <a:p>
            <a:pPr indent="-3343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○"/>
            </a:pPr>
            <a:r>
              <a:rPr lang="en" sz="1665"/>
              <a:t>Données en réseau</a:t>
            </a:r>
            <a:endParaRPr sz="1665"/>
          </a:p>
          <a:p>
            <a:pPr indent="-3343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○"/>
            </a:pPr>
            <a:r>
              <a:rPr lang="en" sz="1665"/>
              <a:t>Données provenant de plusieurs sources</a:t>
            </a:r>
            <a:endParaRPr sz="1665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65"/>
          </a:p>
          <a:p>
            <a:pPr indent="-334327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Il est nécessaire de tirer parti de la sélection des caractéristiques pour fusionner plusieurs sources de données de manière synergique</a:t>
            </a:r>
            <a:endParaRPr sz="1665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5"/>
          <p:cNvSpPr txBox="1"/>
          <p:nvPr>
            <p:ph type="title"/>
          </p:nvPr>
        </p:nvSpPr>
        <p:spPr>
          <a:xfrm>
            <a:off x="1347794" y="229750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Pourquoi effectuer une sélection de caractéristiques avec les réseaux ?</a:t>
            </a:r>
            <a:endParaRPr sz="2520"/>
          </a:p>
        </p:txBody>
      </p:sp>
      <p:sp>
        <p:nvSpPr>
          <p:cNvPr id="645" name="Google Shape;645;p95"/>
          <p:cNvSpPr txBox="1"/>
          <p:nvPr>
            <p:ph idx="1" type="body"/>
          </p:nvPr>
        </p:nvSpPr>
        <p:spPr>
          <a:xfrm>
            <a:off x="1257299" y="1219199"/>
            <a:ext cx="75693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rPr lang="en" sz="1355" u="sng"/>
              <a:t>Influence sociale et homophilie :</a:t>
            </a:r>
            <a:r>
              <a:rPr lang="en" sz="1355"/>
              <a:t> les caractéristiques des nœuds et le réseau sont intrinsèquement corrélés</a:t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De nombreuses tâches d'apprentissage sont améliorées en modélisant la corrélation</a:t>
            </a:r>
            <a:endParaRPr sz="1355"/>
          </a:p>
          <a:p>
            <a:pPr indent="-31464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○"/>
            </a:pPr>
            <a:r>
              <a:rPr lang="en" sz="1355"/>
              <a:t>Détection communautaire</a:t>
            </a:r>
            <a:endParaRPr sz="1355"/>
          </a:p>
          <a:p>
            <a:pPr indent="-31464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○"/>
            </a:pPr>
            <a:r>
              <a:rPr lang="en" sz="1355"/>
              <a:t>Détection d'une anomalie</a:t>
            </a:r>
            <a:endParaRPr sz="1355"/>
          </a:p>
          <a:p>
            <a:pPr indent="-31464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5"/>
              <a:buChar char="○"/>
            </a:pPr>
            <a:r>
              <a:rPr lang="en" sz="1355"/>
              <a:t>Classement collectif</a:t>
            </a:r>
            <a:endParaRPr sz="135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5"/>
          </a:p>
          <a:p>
            <a:pPr indent="-314642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355"/>
              <a:buChar char="●"/>
            </a:pPr>
            <a:r>
              <a:rPr lang="en" sz="1355"/>
              <a:t>Mais toutes les caractéristiques ne sont pas liées à la structure du réseau</a:t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665"/>
              <a:buNone/>
            </a:pPr>
            <a:r>
              <a:t/>
            </a:r>
            <a:endParaRPr sz="1355"/>
          </a:p>
        </p:txBody>
      </p:sp>
      <p:pic>
        <p:nvPicPr>
          <p:cNvPr descr="A picture containing diagram&#10;&#10;Description automatically generated" id="646" name="Google Shape;64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358" y="1849050"/>
            <a:ext cx="5853881" cy="1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Défis de la sélection des caractéristiques avec les données en réseau</a:t>
            </a:r>
            <a:endParaRPr sz="2520"/>
          </a:p>
        </p:txBody>
      </p:sp>
      <p:sp>
        <p:nvSpPr>
          <p:cNvPr id="652" name="Google Shape;652;p96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665"/>
              <a:t>La sélection de caractéristiques sur les données en réseau fait face à des défis uniques</a:t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665"/>
              <a:t>Comment modéliser les informations de lien</a:t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665"/>
              <a:t>Comment fusionner des sources d'information hétérogènes</a:t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665"/>
              <a:t>Les informations sur les étiquettes sont coûteuses à obtenir</a:t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rPr lang="en" sz="1665"/>
              <a:t>Les propriétés uniques du réseau et les caractéristiques des instances apportent plus de défis</a:t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66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7"/>
          <p:cNvSpPr txBox="1"/>
          <p:nvPr>
            <p:ph type="title"/>
          </p:nvPr>
        </p:nvSpPr>
        <p:spPr>
          <a:xfrm>
            <a:off x="1423994" y="276220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caractéristiques sur les réseaux (FSNet) [Gu et Han 2011]</a:t>
            </a:r>
            <a:endParaRPr sz="2520"/>
          </a:p>
        </p:txBody>
      </p:sp>
      <p:sp>
        <p:nvSpPr>
          <p:cNvPr id="658" name="Google Shape;658;p97"/>
          <p:cNvSpPr txBox="1"/>
          <p:nvPr>
            <p:ph idx="1" type="body"/>
          </p:nvPr>
        </p:nvSpPr>
        <p:spPr>
          <a:xfrm>
            <a:off x="687724" y="1282700"/>
            <a:ext cx="79611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Utiliser un classificateur linéaire pour capturer la relation entre les informations de contenu X et les étiquettes de classe Y</a:t>
            </a:r>
            <a:br>
              <a:rPr lang="en" sz="1500"/>
            </a:br>
            <a:br>
              <a:rPr lang="en" sz="1500"/>
            </a:br>
            <a:br>
              <a:rPr lang="en" sz="1500"/>
            </a:br>
            <a:endParaRPr sz="1500"/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F: Norme de Frobenius</a:t>
            </a:r>
            <a:endParaRPr sz="1500"/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2,1 : somme des normes euclidiennes des colonnes de la matrice</a:t>
            </a:r>
            <a:endParaRPr sz="1500"/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Utiliser la régularisation des graphes pour modéliser les liens</a:t>
            </a:r>
            <a:br>
              <a:rPr lang="en" sz="1500"/>
            </a:br>
            <a:br>
              <a:rPr lang="en" sz="1500"/>
            </a:br>
            <a:br>
              <a:rPr lang="en" sz="1500"/>
            </a:br>
            <a:br>
              <a:rPr lang="en" sz="1500"/>
            </a:br>
            <a:endParaRPr sz="1500"/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Fonction objective de FSNet</a:t>
            </a:r>
            <a:endParaRPr sz="15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A picture containing diagram&#10;&#10;Description automatically generated" id="659" name="Google Shape;65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369" y="1853096"/>
            <a:ext cx="5534212" cy="840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660" name="Google Shape;66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8944" y="3478567"/>
            <a:ext cx="4538665" cy="793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website&#10;&#10;Description automatically generated" id="661" name="Google Shape;661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8650" y="4369608"/>
            <a:ext cx="4538663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Résumé : </a:t>
            </a:r>
            <a:r>
              <a:rPr lang="en"/>
              <a:t>Évaluation de la sélection des caractéristiques</a:t>
            </a:r>
            <a:endParaRPr/>
          </a:p>
        </p:txBody>
      </p:sp>
      <p:sp>
        <p:nvSpPr>
          <p:cNvPr id="667" name="Google Shape;667;p98"/>
          <p:cNvSpPr txBox="1"/>
          <p:nvPr>
            <p:ph idx="1" type="body"/>
          </p:nvPr>
        </p:nvSpPr>
        <p:spPr>
          <a:xfrm>
            <a:off x="958949" y="1600200"/>
            <a:ext cx="7669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rPr lang="en" sz="1325" u="sng"/>
              <a:t>Pondération des caractéristiques :</a:t>
            </a:r>
            <a:r>
              <a:rPr lang="en" sz="1325"/>
              <a:t> étant donné un nombre de caractéristiques souhaité k, classer les caractéristiques en fonction des scores de fonctionnalité, puis renvoyer le top-k</a:t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br>
              <a:rPr lang="en" sz="1325"/>
            </a:b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rPr lang="en" sz="1325" u="sng"/>
              <a:t>Sélection du sous-ensemble de caractéristiques :</a:t>
            </a:r>
            <a:r>
              <a:rPr lang="en" sz="1325"/>
              <a:t> renvoie directement le sous-ensemble de caractéristiques obtenu (impossible de le spécifier au préalable)</a:t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75"/>
              <a:buNone/>
            </a:pPr>
            <a:r>
              <a:t/>
            </a:r>
            <a:endParaRPr sz="1325"/>
          </a:p>
        </p:txBody>
      </p:sp>
      <p:pic>
        <p:nvPicPr>
          <p:cNvPr descr="Diagram&#10;&#10;Description automatically generated" id="668" name="Google Shape;66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3363" y="2132012"/>
            <a:ext cx="4146939" cy="1119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669" name="Google Shape;66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3363" y="3972505"/>
            <a:ext cx="3788971" cy="98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9"/>
          <p:cNvSpPr txBox="1"/>
          <p:nvPr>
            <p:ph type="title"/>
          </p:nvPr>
        </p:nvSpPr>
        <p:spPr>
          <a:xfrm>
            <a:off x="1944700" y="468075"/>
            <a:ext cx="69378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Évaluation de la sélection des caractéristiques- supervisée</a:t>
            </a:r>
            <a:endParaRPr sz="2520"/>
          </a:p>
        </p:txBody>
      </p:sp>
      <p:sp>
        <p:nvSpPr>
          <p:cNvPr id="675" name="Google Shape;675;p99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rPr b="1" lang="en" sz="1260">
                <a:solidFill>
                  <a:schemeClr val="accent1"/>
                </a:solidFill>
              </a:rPr>
              <a:t>Sélection supervisée des fonctionnalités</a:t>
            </a:r>
            <a:endParaRPr b="1" sz="1260">
              <a:solidFill>
                <a:schemeClr val="accent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Diviser les données en ensemble </a:t>
            </a:r>
            <a:r>
              <a:rPr lang="en" sz="1260">
                <a:solidFill>
                  <a:schemeClr val="dk1"/>
                </a:solidFill>
              </a:rPr>
              <a:t>d'entraînement</a:t>
            </a:r>
            <a:r>
              <a:rPr lang="en" sz="1260">
                <a:solidFill>
                  <a:schemeClr val="dk1"/>
                </a:solidFill>
              </a:rPr>
              <a:t> et de test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Effectuer une sélection de caractéristiques pour obtenir les caractéristiques sélectionnées.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Obtenir les données d'entraînement et de test sur les fonctionnalités sélectionnées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Alimenter un classificateur (par exemple, SVM)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Obtenir la performance de classification sur (par exemple, F1, AUC)</a:t>
            </a:r>
            <a:endParaRPr sz="1260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t/>
            </a:r>
            <a:endParaRPr b="1" sz="126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rPr b="1" lang="en" sz="1260">
                <a:solidFill>
                  <a:schemeClr val="accent1"/>
                </a:solidFill>
              </a:rPr>
              <a:t>Plus les performances de classification sont élevées, meilleures sont les fonctionnalités sélectionnées</a:t>
            </a:r>
            <a:endParaRPr b="1" sz="126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t/>
            </a:r>
            <a:endParaRPr b="1" sz="126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0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Évaluation de la sélection des caractéristiques- non supervisée</a:t>
            </a:r>
            <a:endParaRPr sz="2520"/>
          </a:p>
        </p:txBody>
      </p:sp>
      <p:sp>
        <p:nvSpPr>
          <p:cNvPr id="681" name="Google Shape;681;p100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rPr b="1" lang="en" sz="1260">
                <a:solidFill>
                  <a:schemeClr val="accent1"/>
                </a:solidFill>
              </a:rPr>
              <a:t>Sélection de fonctionnalités non supervisée</a:t>
            </a:r>
            <a:endParaRPr b="1" sz="1260">
              <a:solidFill>
                <a:schemeClr val="accent1"/>
              </a:solidFill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Effectuer une sélection de caractéristiques sur les données pour obtenir les caractéristiques sélectionnées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Obtenir de nouvelles données sur les entités sélectionnées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Effectuer le regroupement (étant donné #m groupes)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Comparer le regroupement obtenu avec une notion de vérité (classes?). 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AutoNum type="arabicPeriod"/>
            </a:pPr>
            <a:r>
              <a:rPr lang="en" sz="1260">
                <a:solidFill>
                  <a:schemeClr val="dk1"/>
                </a:solidFill>
              </a:rPr>
              <a:t>Obtenir des résultats d'évaluation de regroupement (par exemple, des informations mutuelles normalisées)</a:t>
            </a:r>
            <a:endParaRPr sz="1260">
              <a:solidFill>
                <a:schemeClr val="dk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t/>
            </a:r>
            <a:endParaRPr b="1" sz="126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rPr b="1" lang="en" sz="1260">
                <a:solidFill>
                  <a:schemeClr val="accent1"/>
                </a:solidFill>
              </a:rPr>
              <a:t>Plus les performances de clustering sont élevées, meilleures sont les fonctionnalités sélectionnées</a:t>
            </a:r>
            <a:endParaRPr b="1" sz="126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t/>
            </a:r>
            <a:endParaRPr b="1" sz="1260">
              <a:solidFill>
                <a:schemeClr val="accent1"/>
              </a:solidFill>
            </a:endParaRPr>
          </a:p>
          <a:p>
            <a:pPr indent="-165100" lvl="0" marL="2540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80"/>
              <a:buFont typeface="Century Gothic"/>
              <a:buNone/>
            </a:pPr>
            <a:r>
              <a:t/>
            </a:r>
            <a:endParaRPr b="1" sz="126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1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Défis de la sélection des caractéristiques</a:t>
            </a:r>
            <a:endParaRPr/>
          </a:p>
        </p:txBody>
      </p:sp>
      <p:sp>
        <p:nvSpPr>
          <p:cNvPr id="687" name="Google Shape;687;p101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Passage à l'échelle</a:t>
            </a:r>
            <a:endParaRPr/>
          </a:p>
          <a:p>
            <a:pPr indent="0" lvl="0" marL="2540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stabilité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Défi de passage à l'échelle : nomobre d'échantillon</a:t>
            </a:r>
            <a:endParaRPr/>
          </a:p>
        </p:txBody>
      </p:sp>
      <p:sp>
        <p:nvSpPr>
          <p:cNvPr id="693" name="Google Shape;693;p102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Avec la croissance de la taille des données, le passage à l'échelle de la plupart des algorithmes de sélection de caractéristiques est compromise</a:t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Les données de l'échelle TB ne peuvent pas être facilement chargées en mémoire et limitent l'utilisation des algorithmes de sélection.</a:t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/>
              <a:t>Dans de nombreux cas, une seule passe de données est souhaitée, la deuxième passe ou plus peut être peu pratique</a:t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rPr lang="en" sz="1260" u="sng"/>
              <a:t>Solution potentielle :</a:t>
            </a:r>
            <a:r>
              <a:rPr lang="en" sz="1260"/>
              <a:t> utiliser un cadre de programmation distribuée pour effectuer une sélection de fonctionnalités parallèles</a:t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  <a:p>
            <a:pPr indent="-165100" lvl="0" marL="2540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26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Algorithmes de sélection de caractéristiques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3997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●"/>
            </a:pPr>
            <a:r>
              <a:rPr lang="en" sz="1395"/>
              <a:t>Du point de </a:t>
            </a:r>
            <a:r>
              <a:rPr b="1" lang="en" sz="1395"/>
              <a:t>vue de l'étiquette</a:t>
            </a:r>
            <a:r>
              <a:rPr lang="en" sz="1395"/>
              <a:t> (si les informations de l'étiquette sont impliquées lors de la phase de sélection) :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Supervisé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Non supervisé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Semi-supervisé</a:t>
            </a:r>
            <a:endParaRPr sz="1395"/>
          </a:p>
          <a:p>
            <a:pPr indent="0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5"/>
          </a:p>
          <a:p>
            <a:pPr indent="-233997" lvl="0" marL="25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●"/>
            </a:pPr>
            <a:r>
              <a:rPr lang="en" sz="1395"/>
              <a:t>Du point de vue de la </a:t>
            </a:r>
            <a:r>
              <a:rPr b="1" lang="en" sz="1395"/>
              <a:t>stratégie de sélection</a:t>
            </a:r>
            <a:r>
              <a:rPr lang="en" sz="1395"/>
              <a:t> (comment les fonctionnalités sont sélectionnées) :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Méthodes d'emballage/d'encapsulage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Méthodes de filtrage</a:t>
            </a:r>
            <a:endParaRPr sz="1395"/>
          </a:p>
          <a:p>
            <a:pPr indent="-195897" lvl="1" marL="55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5"/>
              <a:buChar char="○"/>
            </a:pPr>
            <a:r>
              <a:rPr lang="en" sz="1395"/>
              <a:t>Méthodes embarquées</a:t>
            </a:r>
            <a:endParaRPr sz="139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Défi</a:t>
            </a:r>
            <a:r>
              <a:rPr lang="en"/>
              <a:t> de passage à l'échelle</a:t>
            </a:r>
            <a:r>
              <a:rPr lang="en"/>
              <a:t> : nombre de caractéristiques</a:t>
            </a:r>
            <a:endParaRPr/>
          </a:p>
        </p:txBody>
      </p:sp>
      <p:sp>
        <p:nvSpPr>
          <p:cNvPr id="699" name="Google Shape;699;p103"/>
          <p:cNvSpPr txBox="1"/>
          <p:nvPr>
            <p:ph idx="1" type="body"/>
          </p:nvPr>
        </p:nvSpPr>
        <p:spPr>
          <a:xfrm>
            <a:off x="1186599" y="1600200"/>
            <a:ext cx="7442100" cy="28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 plupart des algorithmes de sélection de caractéristiques existants ont une complexité temporelle proportionnelle à O(d</a:t>
            </a:r>
            <a:r>
              <a:rPr baseline="30000" lang="en" sz="1500"/>
              <a:t>2</a:t>
            </a:r>
            <a:r>
              <a:rPr lang="en" sz="1500"/>
              <a:t>) ou même O(d</a:t>
            </a:r>
            <a:r>
              <a:rPr baseline="30000" lang="en" sz="1500"/>
              <a:t>3</a:t>
            </a:r>
            <a:r>
              <a:rPr lang="en" sz="1500"/>
              <a:t>)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 données de haute dimensionnalité émergent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Exploration de texte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Recherche d'information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Image cérébrale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Pour de nombreux algorithmes de sélection de fonctionnalités, l’efficacité se détériore rapidement avec une plus grande dimension d’entités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 algorithmes de sélection de caractéristiques bien conçus fonctionnent en </a:t>
            </a:r>
            <a:r>
              <a:rPr b="1" lang="en" sz="1500"/>
              <a:t>temps linéaire ou sous-linéaire</a:t>
            </a:r>
            <a:r>
              <a:rPr lang="en" sz="1500"/>
              <a:t> sont préférés</a:t>
            </a:r>
            <a:endParaRPr sz="15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4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Défi de stabilité</a:t>
            </a:r>
            <a:endParaRPr/>
          </a:p>
        </p:txBody>
      </p:sp>
      <p:sp>
        <p:nvSpPr>
          <p:cNvPr id="705" name="Google Shape;705;p104"/>
          <p:cNvSpPr txBox="1"/>
          <p:nvPr>
            <p:ph idx="1" type="body"/>
          </p:nvPr>
        </p:nvSpPr>
        <p:spPr>
          <a:xfrm>
            <a:off x="440723" y="1600200"/>
            <a:ext cx="81879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La stabilité des algorithmes FS est également une mesure importante</a:t>
            </a:r>
            <a:endParaRPr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Définition :</a:t>
            </a:r>
            <a:r>
              <a:rPr lang="en"/>
              <a:t> la sensibilité d'un algorithme de sélection de caractéristiques à la perturbation des données d'apprentissage</a:t>
            </a:r>
            <a:endParaRPr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706" name="Google Shape;70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709" y="2750950"/>
            <a:ext cx="6032501" cy="21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5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Atteindre la stabilité</a:t>
            </a:r>
            <a:endParaRPr/>
          </a:p>
        </p:txBody>
      </p:sp>
      <p:sp>
        <p:nvSpPr>
          <p:cNvPr id="712" name="Google Shape;712;p105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27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Perturbation des données d'entraînement dans divers formats</a:t>
            </a:r>
            <a:endParaRPr sz="1325"/>
          </a:p>
          <a:p>
            <a:pPr indent="-3127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Char char="○"/>
            </a:pPr>
            <a:r>
              <a:rPr lang="en" sz="1325"/>
              <a:t>Ajout/suppression d'échantillons d'apprentissage</a:t>
            </a:r>
            <a:endParaRPr sz="1325"/>
          </a:p>
          <a:p>
            <a:pPr indent="-3127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Char char="○"/>
            </a:pPr>
            <a:r>
              <a:rPr lang="en" sz="1325"/>
              <a:t>Inclusion d'échantillons bruyants/aberrants</a:t>
            </a:r>
            <a:br>
              <a:rPr lang="en" sz="1325"/>
            </a:br>
            <a:endParaRPr sz="1325"/>
          </a:p>
          <a:p>
            <a:pPr indent="-3127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La stabilité de la sélection des fonctionnalités aide les experts du domaine à être plus confiants avec les fonctionnalités sélectionnées</a:t>
            </a:r>
            <a:endParaRPr sz="1325"/>
          </a:p>
          <a:p>
            <a:pPr indent="-3127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Char char="○"/>
            </a:pPr>
            <a:r>
              <a:rPr lang="en" sz="1325"/>
              <a:t>Les biologistes aimeraient voir le même ensemble de gènes sélectionnés à chaque fois qu'ils obtiennent de nouvelles données ; sinon ils ne feront pas confiance à l'algorithme</a:t>
            </a:r>
            <a:endParaRPr sz="1325"/>
          </a:p>
          <a:p>
            <a:pPr indent="-3127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De nombreux algorithmes de sélection de caractéristiques souffrent d'une faible stabilité avec une petite perturbation !</a:t>
            </a:r>
            <a:endParaRPr sz="1325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25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6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du modèle : quel ensemble de caractéristiques utiliser ?</a:t>
            </a:r>
            <a:endParaRPr sz="2520"/>
          </a:p>
        </p:txBody>
      </p:sp>
      <p:sp>
        <p:nvSpPr>
          <p:cNvPr id="718" name="Google Shape;718;p106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051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Nous devons généralement spécifier le nombre d'entités sélectionnées dans les méthodes de pondération des entités</a:t>
            </a:r>
            <a:endParaRPr sz="1290"/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b="1" lang="en" sz="1290"/>
              <a:t>Trouver le nombre "optimal" est difficile</a:t>
            </a:r>
            <a:endParaRPr b="1"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Un grand nombre augmentera le risque d'inclure des caractéristiques non pertinentes et redondantes, compromettant les performances d'apprentissage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Un petit nombre manquera certaines caractéristiques pertinentes</a:t>
            </a:r>
            <a:endParaRPr sz="1290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90"/>
          </a:p>
          <a:p>
            <a:pPr indent="-31051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0"/>
              <a:buChar char="●"/>
            </a:pPr>
            <a:r>
              <a:rPr lang="en" sz="1290" u="sng"/>
              <a:t>Solution :</a:t>
            </a:r>
            <a:r>
              <a:rPr lang="en" sz="1290"/>
              <a:t> appliquer des heuristiques telles que la stratégie de « recherche de grille », mais effectuer une « recherche de grille » prend beaucoup de temps</a:t>
            </a:r>
            <a:endParaRPr sz="1290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90"/>
          </a:p>
          <a:p>
            <a:pPr indent="-31051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Le choix du nombre de caractéristiques sélectionnées est toujours un problème ouvert</a:t>
            </a:r>
            <a:endParaRPr sz="12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7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Sélection de modèles pour l'apprentissage non supervisé</a:t>
            </a:r>
            <a:endParaRPr sz="2520"/>
          </a:p>
        </p:txBody>
      </p:sp>
      <p:sp>
        <p:nvSpPr>
          <p:cNvPr id="724" name="Google Shape;724;p107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0037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Dans la sélection de caractéristiques</a:t>
            </a:r>
            <a:r>
              <a:rPr lang="en" sz="1125"/>
              <a:t> </a:t>
            </a:r>
            <a:r>
              <a:rPr lang="en" sz="1125"/>
              <a:t>non supervisée, nous devons souvent spécifier le nombre d'étiquettes de cluster ou de pseudo-classe</a:t>
            </a:r>
            <a:br>
              <a:rPr lang="en" sz="1125"/>
            </a:b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Cependant, nous avons souvent une connaissance limitée de la structure intrinsèque des grappes de données</a:t>
            </a:r>
            <a:br>
              <a:rPr lang="en" sz="1125"/>
            </a:b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Un nombre de groupe différent peut conduire à des structures de groupe différentes</a:t>
            </a:r>
            <a:endParaRPr sz="1125"/>
          </a:p>
          <a:p>
            <a:pPr indent="-30003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Peut fusionner des groupes plus petits en un grand groupe</a:t>
            </a:r>
            <a:endParaRPr sz="1125"/>
          </a:p>
          <a:p>
            <a:pPr indent="-30003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Peut diviser un gros groupe en plusieurs petits groupes</a:t>
            </a:r>
            <a:endParaRPr sz="1125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Mener à différents résultats de sélection de fonctionnalités</a:t>
            </a: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b="1" lang="en" sz="1125"/>
              <a:t>Sans informations sur l'étiquette, nous ne pouvons pas effectuer de validation croisée</a:t>
            </a:r>
            <a:endParaRPr b="1" sz="1125"/>
          </a:p>
          <a:p>
            <a:pPr indent="-3000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b="1" lang="en" sz="1125"/>
              <a:t>Problème d'évaluation du non-supervisé</a:t>
            </a:r>
            <a:endParaRPr b="1" sz="1125"/>
          </a:p>
          <a:p>
            <a:pPr indent="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8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30"/>
              <a:buFont typeface="Century Gothic"/>
              <a:buNone/>
            </a:pPr>
            <a:r>
              <a:rPr lang="en" sz="2520"/>
              <a:t>Problèmes de confidentialité et de sécurité dans la sélection des fonctionnalités</a:t>
            </a:r>
            <a:endParaRPr sz="2520"/>
          </a:p>
        </p:txBody>
      </p:sp>
      <p:sp>
        <p:nvSpPr>
          <p:cNvPr id="730" name="Google Shape;730;p108"/>
          <p:cNvSpPr txBox="1"/>
          <p:nvPr>
            <p:ph idx="1" type="body"/>
          </p:nvPr>
        </p:nvSpPr>
        <p:spPr>
          <a:xfrm>
            <a:off x="1841500" y="1333500"/>
            <a:ext cx="67869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00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De nombreuses données collectées pour l'apprentissage sont très sensibles, par exemple, les détails médicaux, les dossiers de recensement</a:t>
            </a:r>
            <a:endParaRPr sz="1125"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  <a:p>
            <a:pPr indent="-3000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La plupart des algorithmes de sélection de fonctionnalités ne peuvent pas résoudre les problèmes de confidentialité</a:t>
            </a:r>
            <a:endParaRPr sz="1125"/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nécessitent une </a:t>
            </a:r>
            <a:r>
              <a:rPr lang="en" sz="1125"/>
              <a:t>sélection</a:t>
            </a:r>
            <a:r>
              <a:rPr lang="en" sz="1125"/>
              <a:t> de caractéristiques préservant la confidentialité</a:t>
            </a:r>
            <a:endParaRPr sz="1125"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  <a:p>
            <a:pPr indent="-3000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Confidentialité des fonctionnalités</a:t>
            </a:r>
            <a:endParaRPr sz="1125"/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Trouver un sous-ensemble de fonctionnalités optimal avec un degré de confidentialité total inférieur à un seuil donné</a:t>
            </a:r>
            <a:endParaRPr sz="1125"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  <a:p>
            <a:pPr indent="-300037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Exemple de confidentialité (confidentialité différentielle)</a:t>
            </a:r>
            <a:endParaRPr sz="1125"/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Connaître toutes les entrées de données sauf une et ne peut pas obtenir d'informations supplémentaires sur l'entrée avec la sortie de l'algorithme</a:t>
            </a:r>
            <a:endParaRPr sz="1125"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9"/>
          <p:cNvSpPr txBox="1"/>
          <p:nvPr>
            <p:ph type="title"/>
          </p:nvPr>
        </p:nvSpPr>
        <p:spPr>
          <a:xfrm>
            <a:off x="1944694" y="468083"/>
            <a:ext cx="668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en"/>
              <a:t>Résumé</a:t>
            </a:r>
            <a:endParaRPr/>
          </a:p>
        </p:txBody>
      </p:sp>
      <p:sp>
        <p:nvSpPr>
          <p:cNvPr id="736" name="Google Shape;736;p109"/>
          <p:cNvSpPr txBox="1"/>
          <p:nvPr>
            <p:ph idx="1" type="body"/>
          </p:nvPr>
        </p:nvSpPr>
        <p:spPr>
          <a:xfrm>
            <a:off x="1457800" y="1028700"/>
            <a:ext cx="71706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0515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La sélection de fonctionnalités est efficace pour lutter contre </a:t>
            </a:r>
            <a:r>
              <a:rPr b="1" lang="en" sz="1290"/>
              <a:t>la malédiction de la dimensionnalité</a:t>
            </a:r>
            <a:r>
              <a:rPr lang="en" sz="1290"/>
              <a:t> et est essentielle à de nombreux problèmes d'exploration de données et d'apprentissage automatique</a:t>
            </a:r>
            <a:endParaRPr sz="1290"/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Les </a:t>
            </a:r>
            <a:r>
              <a:rPr b="1" lang="en" sz="1290"/>
              <a:t>objectifs</a:t>
            </a:r>
            <a:r>
              <a:rPr lang="en" sz="1290"/>
              <a:t> de la sélection des caractéristiques comprennent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Construire des modèles plus </a:t>
            </a:r>
            <a:r>
              <a:rPr b="1" lang="en" sz="1290"/>
              <a:t>simples </a:t>
            </a:r>
            <a:endParaRPr b="1"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Améliorer les </a:t>
            </a:r>
            <a:r>
              <a:rPr b="1" lang="en" sz="1290"/>
              <a:t>performances</a:t>
            </a:r>
            <a:r>
              <a:rPr lang="en" sz="1290"/>
              <a:t> d'apprentissage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Préparer des données </a:t>
            </a:r>
            <a:r>
              <a:rPr b="1" lang="en" sz="1290"/>
              <a:t>propres et compréhensibles</a:t>
            </a:r>
            <a:br>
              <a:rPr b="1" lang="en" sz="1290"/>
            </a:br>
            <a:endParaRPr b="1" sz="1290"/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La </a:t>
            </a:r>
            <a:r>
              <a:rPr b="1" lang="en" sz="1290"/>
              <a:t>sélection des caractéristiques</a:t>
            </a:r>
            <a:r>
              <a:rPr lang="en" sz="1290"/>
              <a:t> est tout aussi importante à l'ère du deep learning et du big data</a:t>
            </a:r>
            <a:endParaRPr sz="1290"/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Aperçu structuré de la sélection des caractéristiques du point de vue des données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Sélection de caractéristiques pour les données conventionnelles (trois grand types)</a:t>
            </a:r>
            <a:endParaRPr sz="1290"/>
          </a:p>
          <a:p>
            <a:pPr indent="-3105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■"/>
            </a:pPr>
            <a:r>
              <a:rPr lang="en" sz="1290"/>
              <a:t>Méthodes d'emballage/d'encapsulage</a:t>
            </a:r>
            <a:endParaRPr sz="1290"/>
          </a:p>
          <a:p>
            <a:pPr indent="-3105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■"/>
            </a:pPr>
            <a:r>
              <a:rPr lang="en" sz="1290"/>
              <a:t>Méthodes de filtrage</a:t>
            </a:r>
            <a:endParaRPr sz="1290"/>
          </a:p>
          <a:p>
            <a:pPr indent="-3105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■"/>
            </a:pPr>
            <a:r>
              <a:rPr lang="en" sz="1290"/>
              <a:t>Méthodes embarquées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Sélection de caractéristiques avec des caractéristiques structurées</a:t>
            </a:r>
            <a:endParaRPr sz="1290"/>
          </a:p>
          <a:p>
            <a:pPr indent="-3105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" sz="1290"/>
              <a:t>Sélection de caractéristiques avec des données hétérogènes</a:t>
            </a:r>
            <a:endParaRPr sz="1290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